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C262EF-7D03-4972-9D3A-46B094E25ADB}" type="datetimeFigureOut">
              <a:rPr lang="en-GB" smtClean="0"/>
              <a:t>19/12/2020</a:t>
            </a:fld>
            <a:endParaRPr lang="en-GB"/>
          </a:p>
        </p:txBody>
      </p:sp>
      <p:sp>
        <p:nvSpPr>
          <p:cNvPr id="4" name="Slayt Görüntüsü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GB"/>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5A7B3-7A36-4296-A848-C24CEB4836A0}" type="slidenum">
              <a:rPr lang="en-GB" smtClean="0"/>
              <a:t>‹#›</a:t>
            </a:fld>
            <a:endParaRPr lang="en-GB"/>
          </a:p>
        </p:txBody>
      </p:sp>
    </p:spTree>
    <p:extLst>
      <p:ext uri="{BB962C8B-B14F-4D97-AF65-F5344CB8AC3E}">
        <p14:creationId xmlns:p14="http://schemas.microsoft.com/office/powerpoint/2010/main" val="273381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C6A04CDD-C7F9-4678-9DF9-B06B9E2D14C2}" type="slidenum">
              <a:rPr lang="tr-TR" altLang="tr-TR">
                <a:latin typeface="Times New Roman" pitchFamily="18" charset="0"/>
                <a:cs typeface="Arial" pitchFamily="34" charset="0"/>
              </a:rPr>
              <a:pPr fontAlgn="base">
                <a:spcBef>
                  <a:spcPct val="0"/>
                </a:spcBef>
                <a:spcAft>
                  <a:spcPct val="0"/>
                </a:spcAft>
              </a:pPr>
              <a:t>4</a:t>
            </a:fld>
            <a:endParaRPr lang="tr-TR" altLang="tr-TR">
              <a:latin typeface="Times New Roman" pitchFamily="18" charset="0"/>
              <a:cs typeface="Arial" pitchFamily="34" charset="0"/>
            </a:endParaRPr>
          </a:p>
        </p:txBody>
      </p:sp>
      <p:sp>
        <p:nvSpPr>
          <p:cNvPr id="98307" name="Slide Image Placeholder 1"/>
          <p:cNvSpPr>
            <a:spLocks noGrp="1" noRot="1" noChangeAspect="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ltLang="tr-TR" smtClean="0">
              <a:latin typeface="Arial" pitchFamily="34" charset="0"/>
              <a:cs typeface="Arial" pitchFamily="34" charset="0"/>
            </a:endParaRPr>
          </a:p>
        </p:txBody>
      </p:sp>
      <p:sp>
        <p:nvSpPr>
          <p:cNvPr id="98309" name="Header Placeholder 3"/>
          <p:cNvSpPr txBox="1">
            <a:spLocks noGrp="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AU" altLang="tr-TR" sz="1200"/>
              <a:t>Copyright Resources Safety, DOCEP 2006</a:t>
            </a:r>
          </a:p>
        </p:txBody>
      </p:sp>
      <p:sp>
        <p:nvSpPr>
          <p:cNvPr id="98310" name="Slide Number Placeholder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fld id="{8B0E3E47-A1E8-45AC-B0CD-09E15021E3F8}" type="slidenum">
              <a:rPr lang="en-AU" altLang="tr-TR" sz="1200"/>
              <a:pPr algn="r"/>
              <a:t>4</a:t>
            </a:fld>
            <a:endParaRPr lang="en-AU" altLang="tr-TR" sz="1200"/>
          </a:p>
        </p:txBody>
      </p:sp>
    </p:spTree>
    <p:extLst>
      <p:ext uri="{BB962C8B-B14F-4D97-AF65-F5344CB8AC3E}">
        <p14:creationId xmlns:p14="http://schemas.microsoft.com/office/powerpoint/2010/main" val="3750233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2477AF5-2A25-475F-A985-0758C9FD6181}" type="slidenum">
              <a:rPr lang="tr-TR" altLang="tr-TR" smtClean="0"/>
              <a:pPr eaLnBrk="1" hangingPunct="1"/>
              <a:t>48</a:t>
            </a:fld>
            <a:endParaRPr lang="tr-TR" altLang="tr-TR" smtClean="0"/>
          </a:p>
        </p:txBody>
      </p:sp>
      <p:sp>
        <p:nvSpPr>
          <p:cNvPr id="64515" name="Rectangle 2"/>
          <p:cNvSpPr>
            <a:spLocks noGrp="1" noRot="1" noChangeAspect="1" noChangeArrowheads="1" noTextEdit="1"/>
          </p:cNvSpPr>
          <p:nvPr>
            <p:ph type="sldImg"/>
          </p:nvPr>
        </p:nvSpPr>
        <p:spPr>
          <a:xfrm>
            <a:off x="1371600" y="1143000"/>
            <a:ext cx="4114800" cy="3086100"/>
          </a:xfrm>
          <a:ln/>
        </p:spPr>
      </p:sp>
      <p:sp>
        <p:nvSpPr>
          <p:cNvPr id="64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2716168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96A7FCF-8923-49B5-8CE3-D38B27843684}" type="slidenum">
              <a:rPr lang="tr-TR" altLang="tr-TR" smtClean="0"/>
              <a:pPr eaLnBrk="1" hangingPunct="1"/>
              <a:t>49</a:t>
            </a:fld>
            <a:endParaRPr lang="tr-TR" altLang="tr-TR" smtClean="0"/>
          </a:p>
        </p:txBody>
      </p:sp>
      <p:sp>
        <p:nvSpPr>
          <p:cNvPr id="65539" name="Rectangle 2"/>
          <p:cNvSpPr>
            <a:spLocks noGrp="1" noRot="1" noChangeAspect="1" noChangeArrowheads="1" noTextEdit="1"/>
          </p:cNvSpPr>
          <p:nvPr>
            <p:ph type="sldImg"/>
          </p:nvPr>
        </p:nvSpPr>
        <p:spPr>
          <a:xfrm>
            <a:off x="1371600" y="1143000"/>
            <a:ext cx="4114800" cy="3086100"/>
          </a:xfrm>
          <a:ln/>
        </p:spPr>
      </p:sp>
      <p:sp>
        <p:nvSpPr>
          <p:cNvPr id="655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61856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425F2FC-A64C-4F26-BACE-7859C3AA78F6}" type="slidenum">
              <a:rPr lang="tr-TR" altLang="tr-TR" smtClean="0"/>
              <a:pPr eaLnBrk="1" hangingPunct="1"/>
              <a:t>50</a:t>
            </a:fld>
            <a:endParaRPr lang="tr-TR" altLang="tr-TR" smtClean="0"/>
          </a:p>
        </p:txBody>
      </p:sp>
      <p:sp>
        <p:nvSpPr>
          <p:cNvPr id="66563" name="Rectangle 2"/>
          <p:cNvSpPr>
            <a:spLocks noGrp="1" noRot="1" noChangeAspect="1" noChangeArrowheads="1" noTextEdit="1"/>
          </p:cNvSpPr>
          <p:nvPr>
            <p:ph type="sldImg"/>
          </p:nvPr>
        </p:nvSpPr>
        <p:spPr>
          <a:xfrm>
            <a:off x="1371600" y="1143000"/>
            <a:ext cx="4114800" cy="3086100"/>
          </a:xfrm>
          <a:ln/>
        </p:spPr>
      </p:sp>
      <p:sp>
        <p:nvSpPr>
          <p:cNvPr id="66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171546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3E6A14F-0300-4BCF-A6C2-FFB0910F0DB0}" type="slidenum">
              <a:rPr lang="tr-TR" altLang="tr-TR" smtClean="0"/>
              <a:pPr eaLnBrk="1" hangingPunct="1"/>
              <a:t>51</a:t>
            </a:fld>
            <a:endParaRPr lang="tr-TR" altLang="tr-TR" smtClean="0"/>
          </a:p>
        </p:txBody>
      </p:sp>
      <p:sp>
        <p:nvSpPr>
          <p:cNvPr id="67587" name="Rectangle 2"/>
          <p:cNvSpPr>
            <a:spLocks noGrp="1" noRot="1" noChangeAspect="1" noChangeArrowheads="1" noTextEdit="1"/>
          </p:cNvSpPr>
          <p:nvPr>
            <p:ph type="sldImg"/>
          </p:nvPr>
        </p:nvSpPr>
        <p:spPr>
          <a:xfrm>
            <a:off x="1371600" y="1143000"/>
            <a:ext cx="4114800" cy="3086100"/>
          </a:xfrm>
          <a:ln/>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3232009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5994BB9-0A0E-41B9-8643-7239F303C47C}" type="slidenum">
              <a:rPr lang="tr-TR" altLang="tr-TR" smtClean="0"/>
              <a:pPr eaLnBrk="1" hangingPunct="1"/>
              <a:t>52</a:t>
            </a:fld>
            <a:endParaRPr lang="tr-TR" altLang="tr-TR" smtClean="0"/>
          </a:p>
        </p:txBody>
      </p:sp>
      <p:sp>
        <p:nvSpPr>
          <p:cNvPr id="68611" name="Rectangle 2"/>
          <p:cNvSpPr>
            <a:spLocks noGrp="1" noRot="1" noChangeAspect="1" noChangeArrowheads="1" noTextEdit="1"/>
          </p:cNvSpPr>
          <p:nvPr>
            <p:ph type="sldImg"/>
          </p:nvPr>
        </p:nvSpPr>
        <p:spPr>
          <a:xfrm>
            <a:off x="1371600" y="1143000"/>
            <a:ext cx="4114800" cy="3086100"/>
          </a:xfrm>
          <a:ln/>
        </p:spPr>
      </p:sp>
      <p:sp>
        <p:nvSpPr>
          <p:cNvPr id="68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288678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EAB331D-D3E0-4691-AA36-6DEC6760D71F}" type="slidenum">
              <a:rPr lang="tr-TR" altLang="tr-TR" smtClean="0"/>
              <a:pPr eaLnBrk="1" hangingPunct="1"/>
              <a:t>55</a:t>
            </a:fld>
            <a:endParaRPr lang="tr-TR" altLang="tr-TR" smtClean="0"/>
          </a:p>
        </p:txBody>
      </p:sp>
      <p:sp>
        <p:nvSpPr>
          <p:cNvPr id="69635" name="Rectangle 2"/>
          <p:cNvSpPr>
            <a:spLocks noGrp="1" noRot="1" noChangeAspect="1" noChangeArrowheads="1" noTextEdit="1"/>
          </p:cNvSpPr>
          <p:nvPr>
            <p:ph type="sldImg"/>
          </p:nvPr>
        </p:nvSpPr>
        <p:spPr>
          <a:xfrm>
            <a:off x="1371600" y="1143000"/>
            <a:ext cx="4114800" cy="3086100"/>
          </a:xfrm>
          <a:ln/>
        </p:spPr>
      </p:sp>
      <p:sp>
        <p:nvSpPr>
          <p:cNvPr id="69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3071137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F88865F-E913-455E-A852-BAD6FF79DA6F}" type="slidenum">
              <a:rPr lang="tr-TR" altLang="tr-TR" smtClean="0"/>
              <a:pPr eaLnBrk="1" hangingPunct="1"/>
              <a:t>56</a:t>
            </a:fld>
            <a:endParaRPr lang="tr-TR" altLang="tr-TR" smtClean="0"/>
          </a:p>
        </p:txBody>
      </p:sp>
      <p:sp>
        <p:nvSpPr>
          <p:cNvPr id="70659" name="Rectangle 2"/>
          <p:cNvSpPr>
            <a:spLocks noGrp="1" noRot="1" noChangeAspect="1" noChangeArrowheads="1" noTextEdit="1"/>
          </p:cNvSpPr>
          <p:nvPr>
            <p:ph type="sldImg"/>
          </p:nvPr>
        </p:nvSpPr>
        <p:spPr>
          <a:xfrm>
            <a:off x="1371600" y="1143000"/>
            <a:ext cx="4114800" cy="3086100"/>
          </a:xfrm>
          <a:ln/>
        </p:spPr>
      </p:sp>
      <p:sp>
        <p:nvSpPr>
          <p:cNvPr id="706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905795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B4D0EEF-3E58-4100-BC58-EE2A6125CBFC}" type="slidenum">
              <a:rPr lang="tr-TR" altLang="tr-TR" smtClean="0"/>
              <a:pPr eaLnBrk="1" hangingPunct="1"/>
              <a:t>57</a:t>
            </a:fld>
            <a:endParaRPr lang="tr-TR" altLang="tr-TR" smtClean="0"/>
          </a:p>
        </p:txBody>
      </p:sp>
      <p:sp>
        <p:nvSpPr>
          <p:cNvPr id="71683" name="Rectangle 2"/>
          <p:cNvSpPr>
            <a:spLocks noGrp="1" noRot="1" noChangeAspect="1" noChangeArrowheads="1" noTextEdit="1"/>
          </p:cNvSpPr>
          <p:nvPr>
            <p:ph type="sldImg"/>
          </p:nvPr>
        </p:nvSpPr>
        <p:spPr>
          <a:xfrm>
            <a:off x="1371600" y="1143000"/>
            <a:ext cx="4114800" cy="3086100"/>
          </a:xfrm>
          <a:ln/>
        </p:spPr>
      </p:sp>
      <p:sp>
        <p:nvSpPr>
          <p:cNvPr id="71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1510137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2432A28-2FF8-4841-8839-6A57CC0381E7}" type="slidenum">
              <a:rPr lang="tr-TR" altLang="tr-TR" smtClean="0"/>
              <a:pPr eaLnBrk="1" hangingPunct="1"/>
              <a:t>58</a:t>
            </a:fld>
            <a:endParaRPr lang="tr-TR" altLang="tr-TR" smtClean="0"/>
          </a:p>
        </p:txBody>
      </p:sp>
      <p:sp>
        <p:nvSpPr>
          <p:cNvPr id="72707" name="Rectangle 2"/>
          <p:cNvSpPr>
            <a:spLocks noGrp="1" noRot="1" noChangeAspect="1" noChangeArrowheads="1" noTextEdit="1"/>
          </p:cNvSpPr>
          <p:nvPr>
            <p:ph type="sldImg"/>
          </p:nvPr>
        </p:nvSpPr>
        <p:spPr>
          <a:xfrm>
            <a:off x="1371600" y="1143000"/>
            <a:ext cx="4114800" cy="3086100"/>
          </a:xfrm>
          <a:ln/>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2132390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21D2010-675E-455A-80E3-C758B13F5F82}" type="slidenum">
              <a:rPr lang="tr-TR" altLang="tr-TR" smtClean="0"/>
              <a:pPr eaLnBrk="1" hangingPunct="1"/>
              <a:t>59</a:t>
            </a:fld>
            <a:endParaRPr lang="tr-TR" altLang="tr-TR" smtClean="0"/>
          </a:p>
        </p:txBody>
      </p:sp>
      <p:sp>
        <p:nvSpPr>
          <p:cNvPr id="73731" name="Rectangle 2"/>
          <p:cNvSpPr>
            <a:spLocks noGrp="1" noRot="1" noChangeAspect="1" noChangeArrowheads="1" noTextEdit="1"/>
          </p:cNvSpPr>
          <p:nvPr>
            <p:ph type="sldImg"/>
          </p:nvPr>
        </p:nvSpPr>
        <p:spPr>
          <a:xfrm>
            <a:off x="1371600" y="1143000"/>
            <a:ext cx="4114800" cy="3086100"/>
          </a:xfrm>
          <a:ln/>
        </p:spPr>
      </p:sp>
      <p:sp>
        <p:nvSpPr>
          <p:cNvPr id="73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95742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7F588FBB-9F94-4C8C-87F4-049DBC484B2A}" type="slidenum">
              <a:rPr lang="tr-TR" altLang="tr-TR">
                <a:latin typeface="Times New Roman" pitchFamily="18" charset="0"/>
                <a:cs typeface="Arial" pitchFamily="34" charset="0"/>
              </a:rPr>
              <a:pPr fontAlgn="base">
                <a:spcBef>
                  <a:spcPct val="0"/>
                </a:spcBef>
                <a:spcAft>
                  <a:spcPct val="0"/>
                </a:spcAft>
              </a:pPr>
              <a:t>5</a:t>
            </a:fld>
            <a:endParaRPr lang="tr-TR" altLang="tr-TR">
              <a:latin typeface="Times New Roman" pitchFamily="18" charset="0"/>
              <a:cs typeface="Arial" pitchFamily="34" charset="0"/>
            </a:endParaRPr>
          </a:p>
        </p:txBody>
      </p:sp>
      <p:sp>
        <p:nvSpPr>
          <p:cNvPr id="99331" name="Slide Image Placeholder 1"/>
          <p:cNvSpPr>
            <a:spLocks noGrp="1" noRot="1" noChangeAspect="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ltLang="tr-TR" smtClean="0">
              <a:latin typeface="Arial" pitchFamily="34" charset="0"/>
              <a:cs typeface="Arial" pitchFamily="34" charset="0"/>
            </a:endParaRPr>
          </a:p>
        </p:txBody>
      </p:sp>
      <p:sp>
        <p:nvSpPr>
          <p:cNvPr id="9933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fld id="{3C9A81C6-82CD-46B2-A11B-45AE07E1E53F}" type="slidenum">
              <a:rPr lang="tr-TR" altLang="tr-TR" sz="1200"/>
              <a:pPr algn="r"/>
              <a:t>5</a:t>
            </a:fld>
            <a:endParaRPr lang="tr-TR" altLang="tr-TR" sz="1200"/>
          </a:p>
        </p:txBody>
      </p:sp>
    </p:spTree>
    <p:extLst>
      <p:ext uri="{BB962C8B-B14F-4D97-AF65-F5344CB8AC3E}">
        <p14:creationId xmlns:p14="http://schemas.microsoft.com/office/powerpoint/2010/main" val="1336532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250EC25-D5A9-484C-BCB0-9254A4263173}" type="slidenum">
              <a:rPr lang="tr-TR" altLang="tr-TR" smtClean="0"/>
              <a:pPr eaLnBrk="1" hangingPunct="1"/>
              <a:t>60</a:t>
            </a:fld>
            <a:endParaRPr lang="tr-TR" altLang="tr-TR" smtClean="0"/>
          </a:p>
        </p:txBody>
      </p:sp>
      <p:sp>
        <p:nvSpPr>
          <p:cNvPr id="74755" name="Rectangle 2"/>
          <p:cNvSpPr>
            <a:spLocks noGrp="1" noRot="1" noChangeAspect="1" noChangeArrowheads="1" noTextEdit="1"/>
          </p:cNvSpPr>
          <p:nvPr>
            <p:ph type="sldImg"/>
          </p:nvPr>
        </p:nvSpPr>
        <p:spPr>
          <a:xfrm>
            <a:off x="1371600" y="1143000"/>
            <a:ext cx="4114800" cy="3086100"/>
          </a:xfrm>
          <a:ln/>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2474100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731CAD3-AC0E-4922-949C-6B734649B23D}" type="slidenum">
              <a:rPr lang="tr-TR" altLang="tr-TR" smtClean="0"/>
              <a:pPr eaLnBrk="1" hangingPunct="1"/>
              <a:t>61</a:t>
            </a:fld>
            <a:endParaRPr lang="tr-TR" altLang="tr-TR" smtClean="0"/>
          </a:p>
        </p:txBody>
      </p:sp>
      <p:sp>
        <p:nvSpPr>
          <p:cNvPr id="75779" name="Rectangle 2"/>
          <p:cNvSpPr>
            <a:spLocks noGrp="1" noRot="1" noChangeAspect="1" noChangeArrowheads="1" noTextEdit="1"/>
          </p:cNvSpPr>
          <p:nvPr>
            <p:ph type="sldImg"/>
          </p:nvPr>
        </p:nvSpPr>
        <p:spPr>
          <a:xfrm>
            <a:off x="1371600" y="1143000"/>
            <a:ext cx="4114800" cy="3086100"/>
          </a:xfrm>
          <a:ln/>
        </p:spPr>
      </p:sp>
      <p:sp>
        <p:nvSpPr>
          <p:cNvPr id="75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4002830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5C8F11C-11D1-47CE-B198-537259964F2B}" type="slidenum">
              <a:rPr lang="tr-TR" altLang="tr-TR" smtClean="0"/>
              <a:pPr eaLnBrk="1" hangingPunct="1"/>
              <a:t>62</a:t>
            </a:fld>
            <a:endParaRPr lang="tr-TR" altLang="tr-TR" smtClean="0"/>
          </a:p>
        </p:txBody>
      </p:sp>
      <p:sp>
        <p:nvSpPr>
          <p:cNvPr id="76803" name="Rectangle 2"/>
          <p:cNvSpPr>
            <a:spLocks noGrp="1" noRot="1" noChangeAspect="1" noChangeArrowheads="1" noTextEdit="1"/>
          </p:cNvSpPr>
          <p:nvPr>
            <p:ph type="sldImg"/>
          </p:nvPr>
        </p:nvSpPr>
        <p:spPr>
          <a:xfrm>
            <a:off x="1371600" y="1143000"/>
            <a:ext cx="4114800" cy="3086100"/>
          </a:xfrm>
          <a:ln/>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1563788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C49206A-25C0-4FCC-855F-6155E2ABBE27}" type="slidenum">
              <a:rPr lang="tr-TR" altLang="tr-TR" smtClean="0"/>
              <a:pPr eaLnBrk="1" hangingPunct="1"/>
              <a:t>63</a:t>
            </a:fld>
            <a:endParaRPr lang="tr-TR" altLang="tr-TR" smtClean="0"/>
          </a:p>
        </p:txBody>
      </p:sp>
      <p:sp>
        <p:nvSpPr>
          <p:cNvPr id="77827" name="Rectangle 2"/>
          <p:cNvSpPr>
            <a:spLocks noGrp="1" noRot="1" noChangeAspect="1" noChangeArrowheads="1" noTextEdit="1"/>
          </p:cNvSpPr>
          <p:nvPr>
            <p:ph type="sldImg"/>
          </p:nvPr>
        </p:nvSpPr>
        <p:spPr>
          <a:xfrm>
            <a:off x="1371600" y="1143000"/>
            <a:ext cx="4114800" cy="3086100"/>
          </a:xfrm>
          <a:ln/>
        </p:spPr>
      </p:sp>
      <p:sp>
        <p:nvSpPr>
          <p:cNvPr id="77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2995005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C02A834-084F-4996-93C7-565B3D2C7244}" type="slidenum">
              <a:rPr lang="tr-TR" altLang="tr-TR" smtClean="0"/>
              <a:pPr eaLnBrk="1" hangingPunct="1"/>
              <a:t>64</a:t>
            </a:fld>
            <a:endParaRPr lang="tr-TR" altLang="tr-TR" smtClean="0"/>
          </a:p>
        </p:txBody>
      </p:sp>
      <p:sp>
        <p:nvSpPr>
          <p:cNvPr id="78851" name="Rectangle 2"/>
          <p:cNvSpPr>
            <a:spLocks noGrp="1" noRot="1" noChangeAspect="1" noChangeArrowheads="1" noTextEdit="1"/>
          </p:cNvSpPr>
          <p:nvPr>
            <p:ph type="sldImg"/>
          </p:nvPr>
        </p:nvSpPr>
        <p:spPr>
          <a:xfrm>
            <a:off x="1371600" y="1143000"/>
            <a:ext cx="4114800" cy="3086100"/>
          </a:xfrm>
          <a:ln/>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2775323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9E46049-B34F-4B1D-9C01-A21D740A50AD}" type="slidenum">
              <a:rPr lang="tr-TR" altLang="tr-TR" smtClean="0"/>
              <a:pPr eaLnBrk="1" hangingPunct="1"/>
              <a:t>65</a:t>
            </a:fld>
            <a:endParaRPr lang="tr-TR" altLang="tr-TR" smtClean="0"/>
          </a:p>
        </p:txBody>
      </p:sp>
      <p:sp>
        <p:nvSpPr>
          <p:cNvPr id="79875" name="Rectangle 2"/>
          <p:cNvSpPr>
            <a:spLocks noGrp="1" noRot="1" noChangeAspect="1" noChangeArrowheads="1" noTextEdit="1"/>
          </p:cNvSpPr>
          <p:nvPr>
            <p:ph type="sldImg"/>
          </p:nvPr>
        </p:nvSpPr>
        <p:spPr>
          <a:xfrm>
            <a:off x="1371600" y="1143000"/>
            <a:ext cx="4114800" cy="3086100"/>
          </a:xfrm>
          <a:ln/>
        </p:spPr>
      </p:sp>
      <p:sp>
        <p:nvSpPr>
          <p:cNvPr id="79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1462245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6C2FFFA-7170-4833-B530-9E34636EDC95}" type="slidenum">
              <a:rPr lang="tr-TR" altLang="tr-TR" smtClean="0"/>
              <a:pPr eaLnBrk="1" hangingPunct="1"/>
              <a:t>66</a:t>
            </a:fld>
            <a:endParaRPr lang="tr-TR" altLang="tr-TR" smtClean="0"/>
          </a:p>
        </p:txBody>
      </p:sp>
      <p:sp>
        <p:nvSpPr>
          <p:cNvPr id="80899" name="Rectangle 2"/>
          <p:cNvSpPr>
            <a:spLocks noGrp="1" noRot="1" noChangeAspect="1" noChangeArrowheads="1" noTextEdit="1"/>
          </p:cNvSpPr>
          <p:nvPr>
            <p:ph type="sldImg"/>
          </p:nvPr>
        </p:nvSpPr>
        <p:spPr>
          <a:xfrm>
            <a:off x="1371600" y="1143000"/>
            <a:ext cx="4114800" cy="3086100"/>
          </a:xfrm>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771766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2E50F0C-6491-434F-B872-8C938FE19209}" type="slidenum">
              <a:rPr lang="tr-TR" altLang="tr-TR" smtClean="0"/>
              <a:pPr eaLnBrk="1" hangingPunct="1"/>
              <a:t>67</a:t>
            </a:fld>
            <a:endParaRPr lang="tr-TR" altLang="tr-TR" smtClean="0"/>
          </a:p>
        </p:txBody>
      </p:sp>
      <p:sp>
        <p:nvSpPr>
          <p:cNvPr id="81923" name="Rectangle 2"/>
          <p:cNvSpPr>
            <a:spLocks noGrp="1" noRot="1" noChangeAspect="1" noChangeArrowheads="1" noTextEdit="1"/>
          </p:cNvSpPr>
          <p:nvPr>
            <p:ph type="sldImg"/>
          </p:nvPr>
        </p:nvSpPr>
        <p:spPr>
          <a:xfrm>
            <a:off x="1371600" y="1143000"/>
            <a:ext cx="4114800" cy="3086100"/>
          </a:xfrm>
          <a:ln/>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1648729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D21FF0F-48D6-4A29-A139-0452C75356FC}" type="slidenum">
              <a:rPr lang="tr-TR" altLang="tr-TR" smtClean="0"/>
              <a:pPr eaLnBrk="1" hangingPunct="1"/>
              <a:t>68</a:t>
            </a:fld>
            <a:endParaRPr lang="tr-TR" altLang="tr-TR" smtClean="0"/>
          </a:p>
        </p:txBody>
      </p:sp>
      <p:sp>
        <p:nvSpPr>
          <p:cNvPr id="82947" name="Rectangle 2"/>
          <p:cNvSpPr>
            <a:spLocks noGrp="1" noRot="1" noChangeAspect="1" noChangeArrowheads="1" noTextEdit="1"/>
          </p:cNvSpPr>
          <p:nvPr>
            <p:ph type="sldImg"/>
          </p:nvPr>
        </p:nvSpPr>
        <p:spPr>
          <a:xfrm>
            <a:off x="1371600" y="1143000"/>
            <a:ext cx="4114800" cy="3086100"/>
          </a:xfrm>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1310083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E1C7F6B-F318-44C2-B382-40DC4567D968}" type="slidenum">
              <a:rPr lang="tr-TR" altLang="tr-TR" smtClean="0"/>
              <a:pPr eaLnBrk="1" hangingPunct="1"/>
              <a:t>69</a:t>
            </a:fld>
            <a:endParaRPr lang="tr-TR" altLang="tr-TR" smtClean="0"/>
          </a:p>
        </p:txBody>
      </p:sp>
      <p:sp>
        <p:nvSpPr>
          <p:cNvPr id="83971" name="Rectangle 2"/>
          <p:cNvSpPr>
            <a:spLocks noGrp="1" noRot="1" noChangeAspect="1" noChangeArrowheads="1" noTextEdit="1"/>
          </p:cNvSpPr>
          <p:nvPr>
            <p:ph type="sldImg"/>
          </p:nvPr>
        </p:nvSpPr>
        <p:spPr>
          <a:xfrm>
            <a:off x="1371600" y="1143000"/>
            <a:ext cx="4114800" cy="3086100"/>
          </a:xfrm>
          <a:ln/>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236149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fontAlgn="base" hangingPunct="0">
              <a:spcBef>
                <a:spcPct val="0"/>
              </a:spcBef>
              <a:spcAft>
                <a:spcPct val="0"/>
              </a:spcAft>
            </a:pPr>
            <a:fld id="{5EA29DAC-CE41-46AA-92C4-3785A3B5F79F}" type="slidenum">
              <a:rPr lang="tr-TR" altLang="tr-TR">
                <a:latin typeface="Times New Roman" pitchFamily="18" charset="0"/>
                <a:cs typeface="Arial" pitchFamily="34" charset="0"/>
              </a:rPr>
              <a:pPr eaLnBrk="0" fontAlgn="base" hangingPunct="0">
                <a:spcBef>
                  <a:spcPct val="0"/>
                </a:spcBef>
                <a:spcAft>
                  <a:spcPct val="0"/>
                </a:spcAft>
              </a:pPr>
              <a:t>16</a:t>
            </a:fld>
            <a:endParaRPr lang="tr-TR" altLang="tr-TR">
              <a:latin typeface="Times New Roman" pitchFamily="18" charset="0"/>
              <a:cs typeface="Arial" pitchFamily="34" charset="0"/>
            </a:endParaRPr>
          </a:p>
        </p:txBody>
      </p:sp>
      <p:sp>
        <p:nvSpPr>
          <p:cNvPr id="100355" name="Rectangle 2"/>
          <p:cNvSpPr>
            <a:spLocks noGrp="1" noRot="1" noChangeAspect="1" noChangeArrowheads="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ltLang="tr-TR" smtClean="0">
              <a:latin typeface="Arial" pitchFamily="34" charset="0"/>
              <a:cs typeface="Arial" pitchFamily="34" charset="0"/>
            </a:endParaRPr>
          </a:p>
        </p:txBody>
      </p:sp>
    </p:spTree>
    <p:extLst>
      <p:ext uri="{BB962C8B-B14F-4D97-AF65-F5344CB8AC3E}">
        <p14:creationId xmlns:p14="http://schemas.microsoft.com/office/powerpoint/2010/main" val="1750327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03FB73C-E205-4BFA-9105-8ED166E520A9}" type="slidenum">
              <a:rPr lang="tr-TR" altLang="tr-TR" smtClean="0"/>
              <a:pPr eaLnBrk="1" hangingPunct="1"/>
              <a:t>70</a:t>
            </a:fld>
            <a:endParaRPr lang="tr-TR" altLang="tr-TR" smtClean="0"/>
          </a:p>
        </p:txBody>
      </p:sp>
      <p:sp>
        <p:nvSpPr>
          <p:cNvPr id="84995" name="Rectangle 2"/>
          <p:cNvSpPr>
            <a:spLocks noGrp="1" noRot="1" noChangeAspect="1" noChangeArrowheads="1" noTextEdit="1"/>
          </p:cNvSpPr>
          <p:nvPr>
            <p:ph type="sldImg"/>
          </p:nvPr>
        </p:nvSpPr>
        <p:spPr>
          <a:xfrm>
            <a:off x="1371600" y="1143000"/>
            <a:ext cx="4114800" cy="3086100"/>
          </a:xfrm>
          <a:ln/>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6980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AA113CF-6F36-4AA7-B95C-A29180E98B1F}" type="slidenum">
              <a:rPr lang="tr-TR" altLang="tr-TR" smtClean="0"/>
              <a:pPr eaLnBrk="1" hangingPunct="1"/>
              <a:t>71</a:t>
            </a:fld>
            <a:endParaRPr lang="tr-TR" altLang="tr-TR" smtClean="0"/>
          </a:p>
        </p:txBody>
      </p:sp>
      <p:sp>
        <p:nvSpPr>
          <p:cNvPr id="86019" name="Rectangle 2"/>
          <p:cNvSpPr>
            <a:spLocks noGrp="1" noRot="1" noChangeAspect="1" noChangeArrowheads="1" noTextEdit="1"/>
          </p:cNvSpPr>
          <p:nvPr>
            <p:ph type="sldImg"/>
          </p:nvPr>
        </p:nvSpPr>
        <p:spPr>
          <a:xfrm>
            <a:off x="1371600" y="1143000"/>
            <a:ext cx="4114800" cy="3086100"/>
          </a:xfrm>
          <a:ln/>
        </p:spPr>
      </p:sp>
      <p:sp>
        <p:nvSpPr>
          <p:cNvPr id="860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615764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EC5487F-6C6D-4F3E-9C09-02457A015BC4}" type="slidenum">
              <a:rPr lang="tr-TR" altLang="tr-TR" smtClean="0"/>
              <a:pPr eaLnBrk="1" hangingPunct="1"/>
              <a:t>72</a:t>
            </a:fld>
            <a:endParaRPr lang="tr-TR" altLang="tr-TR" smtClean="0"/>
          </a:p>
        </p:txBody>
      </p:sp>
      <p:sp>
        <p:nvSpPr>
          <p:cNvPr id="87043" name="Rectangle 2"/>
          <p:cNvSpPr>
            <a:spLocks noGrp="1" noRot="1" noChangeAspect="1" noChangeArrowheads="1" noTextEdit="1"/>
          </p:cNvSpPr>
          <p:nvPr>
            <p:ph type="sldImg"/>
          </p:nvPr>
        </p:nvSpPr>
        <p:spPr>
          <a:xfrm>
            <a:off x="1371600" y="1143000"/>
            <a:ext cx="4114800" cy="3086100"/>
          </a:xfrm>
          <a:ln/>
        </p:spPr>
      </p:sp>
      <p:sp>
        <p:nvSpPr>
          <p:cNvPr id="87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311198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3A3737A-9BFE-4F0C-8C82-BE62F0D4BCB6}" type="slidenum">
              <a:rPr lang="tr-TR" altLang="tr-TR" smtClean="0"/>
              <a:pPr eaLnBrk="1" hangingPunct="1"/>
              <a:t>73</a:t>
            </a:fld>
            <a:endParaRPr lang="tr-TR" altLang="tr-TR" smtClean="0"/>
          </a:p>
        </p:txBody>
      </p:sp>
      <p:sp>
        <p:nvSpPr>
          <p:cNvPr id="88067" name="Rectangle 2"/>
          <p:cNvSpPr>
            <a:spLocks noGrp="1" noRot="1" noChangeAspect="1" noChangeArrowheads="1" noTextEdit="1"/>
          </p:cNvSpPr>
          <p:nvPr>
            <p:ph type="sldImg"/>
          </p:nvPr>
        </p:nvSpPr>
        <p:spPr>
          <a:xfrm>
            <a:off x="1371600" y="1143000"/>
            <a:ext cx="4114800" cy="3086100"/>
          </a:xfrm>
          <a:ln/>
        </p:spPr>
      </p:sp>
      <p:sp>
        <p:nvSpPr>
          <p:cNvPr id="88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3048193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B41693F-1BBD-48CC-A16C-23998125409D}" type="slidenum">
              <a:rPr lang="tr-TR" altLang="tr-TR" smtClean="0"/>
              <a:pPr eaLnBrk="1" hangingPunct="1"/>
              <a:t>74</a:t>
            </a:fld>
            <a:endParaRPr lang="tr-TR" altLang="tr-TR" smtClean="0"/>
          </a:p>
        </p:txBody>
      </p:sp>
      <p:sp>
        <p:nvSpPr>
          <p:cNvPr id="89091" name="Rectangle 2"/>
          <p:cNvSpPr>
            <a:spLocks noGrp="1" noRot="1" noChangeAspect="1" noChangeArrowheads="1" noTextEdit="1"/>
          </p:cNvSpPr>
          <p:nvPr>
            <p:ph type="sldImg"/>
          </p:nvPr>
        </p:nvSpPr>
        <p:spPr>
          <a:xfrm>
            <a:off x="1371600" y="1143000"/>
            <a:ext cx="4114800" cy="3086100"/>
          </a:xfrm>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1550233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415F32E-0531-485C-93C3-5C02A0490596}" type="slidenum">
              <a:rPr lang="tr-TR" altLang="tr-TR" smtClean="0"/>
              <a:pPr eaLnBrk="1" hangingPunct="1"/>
              <a:t>75</a:t>
            </a:fld>
            <a:endParaRPr lang="tr-TR" altLang="tr-TR" smtClean="0"/>
          </a:p>
        </p:txBody>
      </p:sp>
      <p:sp>
        <p:nvSpPr>
          <p:cNvPr id="90115" name="Rectangle 2"/>
          <p:cNvSpPr>
            <a:spLocks noGrp="1" noRot="1" noChangeAspect="1" noChangeArrowheads="1" noTextEdit="1"/>
          </p:cNvSpPr>
          <p:nvPr>
            <p:ph type="sldImg"/>
          </p:nvPr>
        </p:nvSpPr>
        <p:spPr>
          <a:xfrm>
            <a:off x="1371600" y="1143000"/>
            <a:ext cx="4114800" cy="3086100"/>
          </a:xfrm>
          <a:ln/>
        </p:spPr>
      </p:sp>
      <p:sp>
        <p:nvSpPr>
          <p:cNvPr id="90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989276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7C9934E-2517-4686-AA87-3EE0032407F8}" type="slidenum">
              <a:rPr lang="tr-TR" altLang="tr-TR" smtClean="0"/>
              <a:pPr eaLnBrk="1" hangingPunct="1"/>
              <a:t>76</a:t>
            </a:fld>
            <a:endParaRPr lang="tr-TR" altLang="tr-TR" smtClean="0"/>
          </a:p>
        </p:txBody>
      </p:sp>
      <p:sp>
        <p:nvSpPr>
          <p:cNvPr id="91139" name="Rectangle 2"/>
          <p:cNvSpPr>
            <a:spLocks noGrp="1" noRot="1" noChangeAspect="1" noChangeArrowheads="1" noTextEdit="1"/>
          </p:cNvSpPr>
          <p:nvPr>
            <p:ph type="sldImg"/>
          </p:nvPr>
        </p:nvSpPr>
        <p:spPr>
          <a:xfrm>
            <a:off x="1371600" y="1143000"/>
            <a:ext cx="4114800" cy="3086100"/>
          </a:xfrm>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3905925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D9FDF68-F604-46B9-82F5-9DE92ED82569}" type="slidenum">
              <a:rPr lang="tr-TR" altLang="tr-TR" smtClean="0"/>
              <a:pPr eaLnBrk="1" hangingPunct="1"/>
              <a:t>77</a:t>
            </a:fld>
            <a:endParaRPr lang="tr-TR" altLang="tr-TR" smtClean="0"/>
          </a:p>
        </p:txBody>
      </p:sp>
      <p:sp>
        <p:nvSpPr>
          <p:cNvPr id="92163" name="Rectangle 2"/>
          <p:cNvSpPr>
            <a:spLocks noGrp="1" noRot="1" noChangeAspect="1" noChangeArrowheads="1" noTextEdit="1"/>
          </p:cNvSpPr>
          <p:nvPr>
            <p:ph type="sldImg"/>
          </p:nvPr>
        </p:nvSpPr>
        <p:spPr>
          <a:xfrm>
            <a:off x="1371600" y="1143000"/>
            <a:ext cx="4114800" cy="3086100"/>
          </a:xfrm>
          <a:ln/>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1905270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2341969-4AF2-45CC-857A-76015A49ABF7}" type="slidenum">
              <a:rPr lang="tr-TR" altLang="tr-TR" smtClean="0"/>
              <a:pPr eaLnBrk="1" hangingPunct="1"/>
              <a:t>78</a:t>
            </a:fld>
            <a:endParaRPr lang="tr-TR" altLang="tr-TR" smtClean="0"/>
          </a:p>
        </p:txBody>
      </p:sp>
      <p:sp>
        <p:nvSpPr>
          <p:cNvPr id="93187" name="Rectangle 2"/>
          <p:cNvSpPr>
            <a:spLocks noGrp="1" noRot="1" noChangeAspect="1" noChangeArrowheads="1" noTextEdit="1"/>
          </p:cNvSpPr>
          <p:nvPr>
            <p:ph type="sldImg"/>
          </p:nvPr>
        </p:nvSpPr>
        <p:spPr>
          <a:xfrm>
            <a:off x="1371600" y="1143000"/>
            <a:ext cx="4114800" cy="3086100"/>
          </a:xfrm>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4093347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6D6AA39-47AF-4341-AE75-25A050860740}" type="slidenum">
              <a:rPr lang="tr-TR" altLang="tr-TR" smtClean="0"/>
              <a:pPr eaLnBrk="1" hangingPunct="1"/>
              <a:t>79</a:t>
            </a:fld>
            <a:endParaRPr lang="tr-TR" altLang="tr-TR" smtClean="0"/>
          </a:p>
        </p:txBody>
      </p:sp>
      <p:sp>
        <p:nvSpPr>
          <p:cNvPr id="94211" name="Rectangle 2"/>
          <p:cNvSpPr>
            <a:spLocks noGrp="1" noRot="1" noChangeAspect="1" noChangeArrowheads="1" noTextEdit="1"/>
          </p:cNvSpPr>
          <p:nvPr>
            <p:ph type="sldImg"/>
          </p:nvPr>
        </p:nvSpPr>
        <p:spPr>
          <a:xfrm>
            <a:off x="1371600" y="1143000"/>
            <a:ext cx="4114800" cy="3086100"/>
          </a:xfrm>
          <a:ln/>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354093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fontAlgn="base" hangingPunct="0">
              <a:spcBef>
                <a:spcPct val="0"/>
              </a:spcBef>
              <a:spcAft>
                <a:spcPct val="0"/>
              </a:spcAft>
            </a:pPr>
            <a:fld id="{934738B9-09A6-4947-B8AD-3EC3C272EB8F}" type="slidenum">
              <a:rPr lang="tr-TR" altLang="tr-TR">
                <a:latin typeface="Times New Roman" pitchFamily="18" charset="0"/>
                <a:cs typeface="Arial" pitchFamily="34" charset="0"/>
              </a:rPr>
              <a:pPr eaLnBrk="0" fontAlgn="base" hangingPunct="0">
                <a:spcBef>
                  <a:spcPct val="0"/>
                </a:spcBef>
                <a:spcAft>
                  <a:spcPct val="0"/>
                </a:spcAft>
              </a:pPr>
              <a:t>17</a:t>
            </a:fld>
            <a:endParaRPr lang="tr-TR" altLang="tr-TR">
              <a:latin typeface="Times New Roman" pitchFamily="18" charset="0"/>
              <a:cs typeface="Arial" pitchFamily="34" charset="0"/>
            </a:endParaRPr>
          </a:p>
        </p:txBody>
      </p:sp>
      <p:sp>
        <p:nvSpPr>
          <p:cNvPr id="101379" name="Rectangle 2"/>
          <p:cNvSpPr>
            <a:spLocks noGrp="1" noRot="1" noChangeAspect="1" noChangeArrowheads="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tr-TR" altLang="tr-TR" smtClean="0">
              <a:latin typeface="Arial" pitchFamily="34" charset="0"/>
              <a:cs typeface="Arial" pitchFamily="34" charset="0"/>
            </a:endParaRPr>
          </a:p>
        </p:txBody>
      </p:sp>
    </p:spTree>
    <p:extLst>
      <p:ext uri="{BB962C8B-B14F-4D97-AF65-F5344CB8AC3E}">
        <p14:creationId xmlns:p14="http://schemas.microsoft.com/office/powerpoint/2010/main" val="1418505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00AFFE7-0506-4E65-B843-C801A5B61823}" type="slidenum">
              <a:rPr lang="tr-TR" altLang="tr-TR" smtClean="0"/>
              <a:pPr eaLnBrk="1" hangingPunct="1"/>
              <a:t>80</a:t>
            </a:fld>
            <a:endParaRPr lang="tr-TR" altLang="tr-TR" smtClean="0"/>
          </a:p>
        </p:txBody>
      </p:sp>
      <p:sp>
        <p:nvSpPr>
          <p:cNvPr id="95235" name="Rectangle 2"/>
          <p:cNvSpPr>
            <a:spLocks noGrp="1" noRot="1" noChangeAspect="1" noChangeArrowheads="1" noTextEdit="1"/>
          </p:cNvSpPr>
          <p:nvPr>
            <p:ph type="sldImg"/>
          </p:nvPr>
        </p:nvSpPr>
        <p:spPr>
          <a:xfrm>
            <a:off x="1371600" y="1143000"/>
            <a:ext cx="4114800" cy="3086100"/>
          </a:xfrm>
          <a:ln/>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2521012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2723AEE-0B9A-4420-AC2F-16471DC60E34}" type="slidenum">
              <a:rPr lang="tr-TR" altLang="tr-TR" smtClean="0"/>
              <a:pPr eaLnBrk="1" hangingPunct="1"/>
              <a:t>81</a:t>
            </a:fld>
            <a:endParaRPr lang="tr-TR" altLang="tr-TR" smtClean="0"/>
          </a:p>
        </p:txBody>
      </p:sp>
      <p:sp>
        <p:nvSpPr>
          <p:cNvPr id="96259" name="Rectangle 2"/>
          <p:cNvSpPr>
            <a:spLocks noGrp="1" noRot="1" noChangeAspect="1" noChangeArrowheads="1" noTextEdit="1"/>
          </p:cNvSpPr>
          <p:nvPr>
            <p:ph type="sldImg"/>
          </p:nvPr>
        </p:nvSpPr>
        <p:spPr>
          <a:xfrm>
            <a:off x="1371600" y="1143000"/>
            <a:ext cx="4114800" cy="3086100"/>
          </a:xfrm>
          <a:ln/>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3921511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4621F8C-5EF7-442A-9B48-87AF5BE5D375}" type="slidenum">
              <a:rPr lang="tr-TR" altLang="tr-TR" smtClean="0"/>
              <a:pPr eaLnBrk="1" hangingPunct="1"/>
              <a:t>82</a:t>
            </a:fld>
            <a:endParaRPr lang="tr-TR" altLang="tr-TR" smtClean="0"/>
          </a:p>
        </p:txBody>
      </p:sp>
      <p:sp>
        <p:nvSpPr>
          <p:cNvPr id="97283" name="Rectangle 2"/>
          <p:cNvSpPr>
            <a:spLocks noGrp="1" noRot="1" noChangeAspect="1" noChangeArrowheads="1" noTextEdit="1"/>
          </p:cNvSpPr>
          <p:nvPr>
            <p:ph type="sldImg"/>
          </p:nvPr>
        </p:nvSpPr>
        <p:spPr>
          <a:xfrm>
            <a:off x="1371600" y="1143000"/>
            <a:ext cx="4114800" cy="3086100"/>
          </a:xfrm>
          <a:ln/>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1448111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D9F1BF8-3D86-4FA8-9BA9-905CC5369AF2}" type="slidenum">
              <a:rPr lang="tr-TR" altLang="tr-TR" smtClean="0"/>
              <a:pPr eaLnBrk="1" hangingPunct="1"/>
              <a:t>83</a:t>
            </a:fld>
            <a:endParaRPr lang="tr-TR" altLang="tr-TR" smtClean="0"/>
          </a:p>
        </p:txBody>
      </p:sp>
      <p:sp>
        <p:nvSpPr>
          <p:cNvPr id="98307" name="Rectangle 2"/>
          <p:cNvSpPr>
            <a:spLocks noGrp="1" noRot="1" noChangeAspect="1" noChangeArrowheads="1" noTextEdit="1"/>
          </p:cNvSpPr>
          <p:nvPr>
            <p:ph type="sldImg"/>
          </p:nvPr>
        </p:nvSpPr>
        <p:spPr>
          <a:xfrm>
            <a:off x="1371600" y="1143000"/>
            <a:ext cx="4114800" cy="3086100"/>
          </a:xfrm>
          <a:ln/>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2570080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CC9B066-3FCD-4416-979D-C8CA8BA5F4B3}" type="slidenum">
              <a:rPr lang="tr-TR" altLang="tr-TR" smtClean="0"/>
              <a:pPr eaLnBrk="1" hangingPunct="1"/>
              <a:t>84</a:t>
            </a:fld>
            <a:endParaRPr lang="tr-TR" altLang="tr-TR" smtClean="0"/>
          </a:p>
        </p:txBody>
      </p:sp>
      <p:sp>
        <p:nvSpPr>
          <p:cNvPr id="99331" name="Rectangle 2"/>
          <p:cNvSpPr>
            <a:spLocks noGrp="1" noRot="1" noChangeAspect="1" noChangeArrowheads="1" noTextEdit="1"/>
          </p:cNvSpPr>
          <p:nvPr>
            <p:ph type="sldImg"/>
          </p:nvPr>
        </p:nvSpPr>
        <p:spPr>
          <a:xfrm>
            <a:off x="1371600" y="1143000"/>
            <a:ext cx="4114800" cy="3086100"/>
          </a:xfrm>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Tree>
    <p:extLst>
      <p:ext uri="{BB962C8B-B14F-4D97-AF65-F5344CB8AC3E}">
        <p14:creationId xmlns:p14="http://schemas.microsoft.com/office/powerpoint/2010/main" val="2906884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8AE6DE5-82D2-4732-858C-9077289E08D5}" type="slidenum">
              <a:rPr lang="tr-TR" altLang="tr-TR" smtClean="0"/>
              <a:pPr eaLnBrk="1" hangingPunct="1"/>
              <a:t>85</a:t>
            </a:fld>
            <a:endParaRPr lang="tr-TR" altLang="tr-TR" smtClean="0"/>
          </a:p>
        </p:txBody>
      </p:sp>
      <p:sp>
        <p:nvSpPr>
          <p:cNvPr id="100355" name="Rectangle 2"/>
          <p:cNvSpPr>
            <a:spLocks noGrp="1" noRot="1" noChangeAspect="1" noChangeArrowheads="1" noTextEdit="1"/>
          </p:cNvSpPr>
          <p:nvPr>
            <p:ph type="sldImg"/>
          </p:nvPr>
        </p:nvSpPr>
        <p:spPr>
          <a:xfrm>
            <a:off x="1371600" y="1143000"/>
            <a:ext cx="4114800" cy="3086100"/>
          </a:xfrm>
          <a:ln/>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126330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D9E3CD0-B86D-48F9-B8B9-36028497EFF7}" type="slidenum">
              <a:rPr lang="tr-TR" altLang="tr-TR" smtClean="0"/>
              <a:pPr eaLnBrk="1" hangingPunct="1"/>
              <a:t>86</a:t>
            </a:fld>
            <a:endParaRPr lang="tr-TR" altLang="tr-TR" smtClean="0"/>
          </a:p>
        </p:txBody>
      </p:sp>
      <p:sp>
        <p:nvSpPr>
          <p:cNvPr id="101379" name="Rectangle 2"/>
          <p:cNvSpPr>
            <a:spLocks noGrp="1" noRot="1" noChangeAspect="1" noChangeArrowheads="1" noTextEdit="1"/>
          </p:cNvSpPr>
          <p:nvPr>
            <p:ph type="sldImg"/>
          </p:nvPr>
        </p:nvSpPr>
        <p:spPr>
          <a:xfrm>
            <a:off x="1371600" y="1143000"/>
            <a:ext cx="4114800" cy="3086100"/>
          </a:xfrm>
          <a:ln/>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3265400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7A38C9F-732D-4102-8C61-734698528FB9}" type="slidenum">
              <a:rPr lang="tr-TR" altLang="tr-TR" smtClean="0"/>
              <a:pPr eaLnBrk="1" hangingPunct="1"/>
              <a:t>87</a:t>
            </a:fld>
            <a:endParaRPr lang="tr-TR" altLang="tr-TR" smtClean="0"/>
          </a:p>
        </p:txBody>
      </p:sp>
      <p:sp>
        <p:nvSpPr>
          <p:cNvPr id="102403" name="Rectangle 2"/>
          <p:cNvSpPr>
            <a:spLocks noGrp="1" noRot="1" noChangeAspect="1" noChangeArrowheads="1" noTextEdit="1"/>
          </p:cNvSpPr>
          <p:nvPr>
            <p:ph type="sldImg"/>
          </p:nvPr>
        </p:nvSpPr>
        <p:spPr>
          <a:xfrm>
            <a:off x="1371600" y="1143000"/>
            <a:ext cx="4114800" cy="3086100"/>
          </a:xfrm>
          <a:ln/>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258354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Slayt Görüntüsü Yer Tutucusu"/>
          <p:cNvSpPr>
            <a:spLocks noGrp="1" noRot="1" noChangeAspect="1" noTextEdit="1"/>
          </p:cNvSpPr>
          <p:nvPr>
            <p:ph type="sldImg"/>
          </p:nvPr>
        </p:nvSpPr>
        <p:spPr>
          <a:xfrm>
            <a:off x="1371600" y="1143000"/>
            <a:ext cx="4114800" cy="3086100"/>
          </a:xfrm>
          <a:ln/>
        </p:spPr>
      </p:sp>
      <p:sp>
        <p:nvSpPr>
          <p:cNvPr id="59395" name="2 Not Yer Tutucusu"/>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
        <p:nvSpPr>
          <p:cNvPr id="59396" name="3 Slayt Numarası Yer Tutucusu"/>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A4D9F10-60CF-45CF-8A07-CAB7E32FD07F}" type="slidenum">
              <a:rPr lang="tr-TR" altLang="tr-TR" smtClean="0"/>
              <a:pPr eaLnBrk="1" hangingPunct="1"/>
              <a:t>43</a:t>
            </a:fld>
            <a:endParaRPr lang="tr-TR" altLang="tr-TR" smtClean="0"/>
          </a:p>
        </p:txBody>
      </p:sp>
    </p:spTree>
    <p:extLst>
      <p:ext uri="{BB962C8B-B14F-4D97-AF65-F5344CB8AC3E}">
        <p14:creationId xmlns:p14="http://schemas.microsoft.com/office/powerpoint/2010/main" val="269024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Slayt Görüntüsü Yer Tutucusu"/>
          <p:cNvSpPr>
            <a:spLocks noGrp="1" noRot="1" noChangeAspect="1" noTextEdit="1"/>
          </p:cNvSpPr>
          <p:nvPr>
            <p:ph type="sldImg"/>
          </p:nvPr>
        </p:nvSpPr>
        <p:spPr>
          <a:xfrm>
            <a:off x="1371600" y="1143000"/>
            <a:ext cx="4114800" cy="3086100"/>
          </a:xfrm>
          <a:ln/>
        </p:spPr>
      </p:sp>
      <p:sp>
        <p:nvSpPr>
          <p:cNvPr id="60419" name="2 Not Yer Tutucusu"/>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
        <p:nvSpPr>
          <p:cNvPr id="60420" name="3 Slayt Numarası Yer Tutucusu"/>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3372BDC-594C-4A9A-85EC-F1C4F115D084}" type="slidenum">
              <a:rPr lang="tr-TR" altLang="tr-TR" smtClean="0"/>
              <a:pPr eaLnBrk="1" hangingPunct="1"/>
              <a:t>44</a:t>
            </a:fld>
            <a:endParaRPr lang="tr-TR" altLang="tr-TR" smtClean="0"/>
          </a:p>
        </p:txBody>
      </p:sp>
    </p:spTree>
    <p:extLst>
      <p:ext uri="{BB962C8B-B14F-4D97-AF65-F5344CB8AC3E}">
        <p14:creationId xmlns:p14="http://schemas.microsoft.com/office/powerpoint/2010/main" val="884143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1 Slayt Görüntüsü Yer Tutucusu"/>
          <p:cNvSpPr>
            <a:spLocks noGrp="1" noRot="1" noChangeAspect="1" noTextEdit="1"/>
          </p:cNvSpPr>
          <p:nvPr>
            <p:ph type="sldImg"/>
          </p:nvPr>
        </p:nvSpPr>
        <p:spPr>
          <a:xfrm>
            <a:off x="1371600" y="1143000"/>
            <a:ext cx="4114800" cy="3086100"/>
          </a:xfrm>
          <a:ln/>
        </p:spPr>
      </p:sp>
      <p:sp>
        <p:nvSpPr>
          <p:cNvPr id="61443" name="2 Not Yer Tutucusu"/>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p>
        </p:txBody>
      </p:sp>
      <p:sp>
        <p:nvSpPr>
          <p:cNvPr id="61444" name="3 Slayt Numarası Yer Tutucusu"/>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5472197-3D63-4773-8F41-F18C3614C347}" type="slidenum">
              <a:rPr lang="tr-TR" altLang="tr-TR" smtClean="0"/>
              <a:pPr eaLnBrk="1" hangingPunct="1"/>
              <a:t>45</a:t>
            </a:fld>
            <a:endParaRPr lang="tr-TR" altLang="tr-TR" smtClean="0"/>
          </a:p>
        </p:txBody>
      </p:sp>
    </p:spTree>
    <p:extLst>
      <p:ext uri="{BB962C8B-B14F-4D97-AF65-F5344CB8AC3E}">
        <p14:creationId xmlns:p14="http://schemas.microsoft.com/office/powerpoint/2010/main" val="219904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B1E3BA6-9783-48DF-AF32-A2FA576DC127}" type="slidenum">
              <a:rPr lang="tr-TR" altLang="tr-TR" smtClean="0"/>
              <a:pPr eaLnBrk="1" hangingPunct="1"/>
              <a:t>46</a:t>
            </a:fld>
            <a:endParaRPr lang="tr-TR" altLang="tr-TR" smtClean="0"/>
          </a:p>
        </p:txBody>
      </p:sp>
      <p:sp>
        <p:nvSpPr>
          <p:cNvPr id="62467" name="Rectangle 2"/>
          <p:cNvSpPr>
            <a:spLocks noGrp="1" noRot="1" noChangeAspect="1" noChangeArrowheads="1" noTextEdit="1"/>
          </p:cNvSpPr>
          <p:nvPr>
            <p:ph type="sldImg"/>
          </p:nvPr>
        </p:nvSpPr>
        <p:spPr>
          <a:xfrm>
            <a:off x="1371600" y="1143000"/>
            <a:ext cx="4114800" cy="3086100"/>
          </a:xfrm>
          <a:ln/>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3524426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42760B4-83A5-4523-AF3C-96F08D874406}" type="slidenum">
              <a:rPr lang="tr-TR" altLang="tr-TR" smtClean="0"/>
              <a:pPr eaLnBrk="1" hangingPunct="1"/>
              <a:t>47</a:t>
            </a:fld>
            <a:endParaRPr lang="tr-TR" altLang="tr-TR" smtClean="0"/>
          </a:p>
        </p:txBody>
      </p:sp>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p>
        </p:txBody>
      </p:sp>
    </p:spTree>
    <p:extLst>
      <p:ext uri="{BB962C8B-B14F-4D97-AF65-F5344CB8AC3E}">
        <p14:creationId xmlns:p14="http://schemas.microsoft.com/office/powerpoint/2010/main" val="580767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tr-TR" smtClean="0"/>
              <a:t>Asıl başlık stili için tıklatın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p:txBody>
          <a:bodyPr/>
          <a:lstStyle/>
          <a:p>
            <a:fld id="{FE92CCD5-7F7C-4213-B17D-EA5BD141ABF5}" type="datetimeFigureOut">
              <a:rPr lang="en-GB" smtClean="0"/>
              <a:t>19/12/2020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BB6F4-409E-431F-93D2-B6E40FD374B4}" type="slidenum">
              <a:rPr lang="en-GB" smtClean="0"/>
              <a:t>‹#›</a:t>
            </a:fld>
            <a:endParaRPr lang="en-GB"/>
          </a:p>
        </p:txBody>
      </p:sp>
    </p:spTree>
    <p:extLst>
      <p:ext uri="{BB962C8B-B14F-4D97-AF65-F5344CB8AC3E}">
        <p14:creationId xmlns:p14="http://schemas.microsoft.com/office/powerpoint/2010/main" val="40857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FE92CCD5-7F7C-4213-B17D-EA5BD141ABF5}" type="datetimeFigureOut">
              <a:rPr lang="en-GB" smtClean="0"/>
              <a:t>19/12/2020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BB6F4-409E-431F-93D2-B6E40FD374B4}" type="slidenum">
              <a:rPr lang="en-GB" smtClean="0"/>
              <a:t>‹#›</a:t>
            </a:fld>
            <a:endParaRPr lang="en-GB"/>
          </a:p>
        </p:txBody>
      </p:sp>
    </p:spTree>
    <p:extLst>
      <p:ext uri="{BB962C8B-B14F-4D97-AF65-F5344CB8AC3E}">
        <p14:creationId xmlns:p14="http://schemas.microsoft.com/office/powerpoint/2010/main" val="2613256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FE92CCD5-7F7C-4213-B17D-EA5BD141ABF5}" type="datetimeFigureOut">
              <a:rPr lang="en-GB" smtClean="0"/>
              <a:t>19/12/2020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BB6F4-409E-431F-93D2-B6E40FD374B4}" type="slidenum">
              <a:rPr lang="en-GB" smtClean="0"/>
              <a:t>‹#›</a:t>
            </a:fld>
            <a:endParaRPr lang="en-GB"/>
          </a:p>
        </p:txBody>
      </p:sp>
    </p:spTree>
    <p:extLst>
      <p:ext uri="{BB962C8B-B14F-4D97-AF65-F5344CB8AC3E}">
        <p14:creationId xmlns:p14="http://schemas.microsoft.com/office/powerpoint/2010/main" val="776577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Başlık, Metin ve İçerik">
    <p:spTree>
      <p:nvGrpSpPr>
        <p:cNvPr id="1" name=""/>
        <p:cNvGrpSpPr/>
        <p:nvPr/>
      </p:nvGrpSpPr>
      <p:grpSpPr>
        <a:xfrm>
          <a:off x="0" y="0"/>
          <a:ext cx="0" cy="0"/>
          <a:chOff x="0" y="0"/>
          <a:chExt cx="0" cy="0"/>
        </a:xfrm>
      </p:grpSpPr>
      <p:sp>
        <p:nvSpPr>
          <p:cNvPr id="2" name="1 Başlık"/>
          <p:cNvSpPr>
            <a:spLocks noGrp="1"/>
          </p:cNvSpPr>
          <p:nvPr>
            <p:ph type="title"/>
          </p:nvPr>
        </p:nvSpPr>
        <p:spPr>
          <a:xfrm>
            <a:off x="1371600" y="152400"/>
            <a:ext cx="7467600" cy="1219200"/>
          </a:xfrm>
          <a:prstGeom prst="rect">
            <a:avLst/>
          </a:prstGeom>
        </p:spPr>
        <p:txBody>
          <a:bodyPr/>
          <a:lstStyle/>
          <a:p>
            <a:r>
              <a:rPr lang="tr-TR" smtClean="0"/>
              <a:t>Asıl başlık stili için tıklatın</a:t>
            </a:r>
            <a:endParaRPr lang="tr-TR"/>
          </a:p>
        </p:txBody>
      </p:sp>
      <p:sp>
        <p:nvSpPr>
          <p:cNvPr id="3" name="2 Metin Yer Tutucusu"/>
          <p:cNvSpPr>
            <a:spLocks noGrp="1"/>
          </p:cNvSpPr>
          <p:nvPr>
            <p:ph type="body" sz="half" idx="1"/>
          </p:nvPr>
        </p:nvSpPr>
        <p:spPr>
          <a:xfrm>
            <a:off x="228600" y="1676400"/>
            <a:ext cx="4229100" cy="4876800"/>
          </a:xfrm>
          <a:prstGeom prst="rect">
            <a:avLst/>
          </a:prstGeo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10100" y="1676400"/>
            <a:ext cx="4229100" cy="4876800"/>
          </a:xfrm>
          <a:prstGeom prst="rect">
            <a:avLst/>
          </a:prstGeo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Rectangle 4"/>
          <p:cNvSpPr>
            <a:spLocks noGrp="1" noChangeArrowheads="1"/>
          </p:cNvSpPr>
          <p:nvPr>
            <p:ph type="dt" sz="half" idx="10"/>
          </p:nvPr>
        </p:nvSpPr>
        <p:spPr>
          <a:xfrm rot="5400000">
            <a:off x="7589045" y="1081883"/>
            <a:ext cx="2011362" cy="384175"/>
          </a:xfrm>
        </p:spPr>
        <p:txBody>
          <a:bodyPr/>
          <a:lstStyle>
            <a:lvl1pPr>
              <a:defRPr>
                <a:latin typeface="Arial" charset="0"/>
                <a:cs typeface="Arial" charset="0"/>
              </a:defRPr>
            </a:lvl1pPr>
          </a:lstStyle>
          <a:p>
            <a:pPr>
              <a:defRPr/>
            </a:pPr>
            <a:fld id="{6B4A57BD-B796-4182-B376-20DCC6F21DB4}" type="datetime8">
              <a:rPr lang="tr-TR" smtClean="0"/>
              <a:t>19.12.2020 14:14</a:t>
            </a:fld>
            <a:endParaRPr lang="tr-TR"/>
          </a:p>
        </p:txBody>
      </p:sp>
      <p:sp>
        <p:nvSpPr>
          <p:cNvPr id="6" name="Rectangle 5"/>
          <p:cNvSpPr>
            <a:spLocks noGrp="1" noChangeArrowheads="1"/>
          </p:cNvSpPr>
          <p:nvPr>
            <p:ph type="ftr" sz="quarter" idx="11"/>
          </p:nvPr>
        </p:nvSpPr>
        <p:spPr>
          <a:xfrm rot="5400000">
            <a:off x="6989763" y="3736975"/>
            <a:ext cx="3200400" cy="365125"/>
          </a:xfrm>
        </p:spPr>
        <p:txBody>
          <a:bodyPr/>
          <a:lstStyle>
            <a:lvl1pPr>
              <a:defRPr>
                <a:latin typeface="Arial" charset="0"/>
                <a:cs typeface="Arial" charset="0"/>
              </a:defRPr>
            </a:lvl1pPr>
          </a:lstStyle>
          <a:p>
            <a:pPr>
              <a:defRPr/>
            </a:pPr>
            <a:r>
              <a:rPr lang="tr-TR" smtClean="0"/>
              <a:t>Kişisel Koruyucu Donanımlar</a:t>
            </a:r>
            <a:endParaRPr lang="tr-TR"/>
          </a:p>
        </p:txBody>
      </p:sp>
      <p:sp>
        <p:nvSpPr>
          <p:cNvPr id="7" name="Rectangle 6"/>
          <p:cNvSpPr>
            <a:spLocks noGrp="1" noChangeArrowheads="1"/>
          </p:cNvSpPr>
          <p:nvPr>
            <p:ph type="sldNum" sz="quarter" idx="12"/>
          </p:nvPr>
        </p:nvSpPr>
        <p:spPr>
          <a:xfrm>
            <a:off x="8129588" y="5734050"/>
            <a:ext cx="609600" cy="520700"/>
          </a:xfrm>
        </p:spPr>
        <p:txBody>
          <a:bodyPr/>
          <a:lstStyle>
            <a:lvl1pPr>
              <a:defRPr>
                <a:latin typeface="Arial" charset="0"/>
                <a:cs typeface="Arial" charset="0"/>
              </a:defRPr>
            </a:lvl1pPr>
          </a:lstStyle>
          <a:p>
            <a:pPr>
              <a:defRPr/>
            </a:pPr>
            <a:fld id="{7D3AE9A5-943A-43C5-883C-49E1FA353178}" type="slidenum">
              <a:rPr lang="tr-TR"/>
              <a:pPr>
                <a:defRPr/>
              </a:pPr>
              <a:t>‹#›</a:t>
            </a:fld>
            <a:endParaRPr lang="tr-TR"/>
          </a:p>
        </p:txBody>
      </p:sp>
    </p:spTree>
    <p:extLst>
      <p:ext uri="{BB962C8B-B14F-4D97-AF65-F5344CB8AC3E}">
        <p14:creationId xmlns:p14="http://schemas.microsoft.com/office/powerpoint/2010/main" val="1487470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İçerik">
    <p:spTree>
      <p:nvGrpSpPr>
        <p:cNvPr id="1" name=""/>
        <p:cNvGrpSpPr/>
        <p:nvPr/>
      </p:nvGrpSpPr>
      <p:grpSpPr>
        <a:xfrm>
          <a:off x="0" y="0"/>
          <a:ext cx="0" cy="0"/>
          <a:chOff x="0" y="0"/>
          <a:chExt cx="0" cy="0"/>
        </a:xfrm>
      </p:grpSpPr>
      <p:sp>
        <p:nvSpPr>
          <p:cNvPr id="2" name="1 İçerik Yer Tutucusu"/>
          <p:cNvSpPr>
            <a:spLocks noGrp="1"/>
          </p:cNvSpPr>
          <p:nvPr>
            <p:ph/>
          </p:nvPr>
        </p:nvSpPr>
        <p:spPr>
          <a:xfrm>
            <a:off x="457200" y="274640"/>
            <a:ext cx="8229600" cy="5851525"/>
          </a:xfrm>
          <a:prstGeom prst="rect">
            <a:avLst/>
          </a:prstGeo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Tree>
    <p:extLst>
      <p:ext uri="{BB962C8B-B14F-4D97-AF65-F5344CB8AC3E}">
        <p14:creationId xmlns:p14="http://schemas.microsoft.com/office/powerpoint/2010/main" val="221621257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Başlık, Metin ve 2 İçerik">
    <p:spTree>
      <p:nvGrpSpPr>
        <p:cNvPr id="1" name=""/>
        <p:cNvGrpSpPr/>
        <p:nvPr/>
      </p:nvGrpSpPr>
      <p:grpSpPr>
        <a:xfrm>
          <a:off x="0" y="0"/>
          <a:ext cx="0" cy="0"/>
          <a:chOff x="0" y="0"/>
          <a:chExt cx="0" cy="0"/>
        </a:xfrm>
      </p:grpSpPr>
      <p:sp>
        <p:nvSpPr>
          <p:cNvPr id="2" name="1 Başlık"/>
          <p:cNvSpPr>
            <a:spLocks noGrp="1"/>
          </p:cNvSpPr>
          <p:nvPr>
            <p:ph type="title"/>
          </p:nvPr>
        </p:nvSpPr>
        <p:spPr>
          <a:xfrm>
            <a:off x="1371600" y="152400"/>
            <a:ext cx="7467600" cy="1219200"/>
          </a:xfrm>
          <a:prstGeom prst="rect">
            <a:avLst/>
          </a:prstGeom>
        </p:spPr>
        <p:txBody>
          <a:bodyPr/>
          <a:lstStyle/>
          <a:p>
            <a:r>
              <a:rPr lang="tr-TR" smtClean="0"/>
              <a:t>Asıl başlık stili için tıklatın</a:t>
            </a:r>
            <a:endParaRPr lang="tr-TR"/>
          </a:p>
        </p:txBody>
      </p:sp>
      <p:sp>
        <p:nvSpPr>
          <p:cNvPr id="3" name="2 Metin Yer Tutucusu"/>
          <p:cNvSpPr>
            <a:spLocks noGrp="1"/>
          </p:cNvSpPr>
          <p:nvPr>
            <p:ph type="body" sz="half" idx="1"/>
          </p:nvPr>
        </p:nvSpPr>
        <p:spPr>
          <a:xfrm>
            <a:off x="228600" y="1676400"/>
            <a:ext cx="4229100" cy="4876800"/>
          </a:xfrm>
          <a:prstGeom prst="rect">
            <a:avLst/>
          </a:prstGeo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quarter" idx="2"/>
          </p:nvPr>
        </p:nvSpPr>
        <p:spPr>
          <a:xfrm>
            <a:off x="4610100" y="1676400"/>
            <a:ext cx="4229100" cy="2362200"/>
          </a:xfrm>
          <a:prstGeom prst="rect">
            <a:avLst/>
          </a:prstGeo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İçerik Yer Tutucusu"/>
          <p:cNvSpPr>
            <a:spLocks noGrp="1"/>
          </p:cNvSpPr>
          <p:nvPr>
            <p:ph sz="quarter" idx="3"/>
          </p:nvPr>
        </p:nvSpPr>
        <p:spPr>
          <a:xfrm>
            <a:off x="4610100" y="4191000"/>
            <a:ext cx="4229100" cy="2362200"/>
          </a:xfrm>
          <a:prstGeom prst="rect">
            <a:avLst/>
          </a:prstGeo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Rectangle 4"/>
          <p:cNvSpPr>
            <a:spLocks noGrp="1" noChangeArrowheads="1"/>
          </p:cNvSpPr>
          <p:nvPr>
            <p:ph type="dt" sz="half" idx="10"/>
          </p:nvPr>
        </p:nvSpPr>
        <p:spPr>
          <a:xfrm rot="5400000">
            <a:off x="7589045" y="1081883"/>
            <a:ext cx="2011362" cy="384175"/>
          </a:xfrm>
        </p:spPr>
        <p:txBody>
          <a:bodyPr/>
          <a:lstStyle>
            <a:lvl1pPr>
              <a:defRPr>
                <a:latin typeface="Arial" charset="0"/>
                <a:cs typeface="Arial" charset="0"/>
              </a:defRPr>
            </a:lvl1pPr>
          </a:lstStyle>
          <a:p>
            <a:pPr>
              <a:defRPr/>
            </a:pPr>
            <a:fld id="{B3326226-A772-4B11-A3B7-89548DD6B07A}" type="datetime8">
              <a:rPr lang="tr-TR" smtClean="0"/>
              <a:t>19.12.2020 14:14</a:t>
            </a:fld>
            <a:endParaRPr lang="tr-TR"/>
          </a:p>
        </p:txBody>
      </p:sp>
      <p:sp>
        <p:nvSpPr>
          <p:cNvPr id="7" name="Rectangle 5"/>
          <p:cNvSpPr>
            <a:spLocks noGrp="1" noChangeArrowheads="1"/>
          </p:cNvSpPr>
          <p:nvPr>
            <p:ph type="ftr" sz="quarter" idx="11"/>
          </p:nvPr>
        </p:nvSpPr>
        <p:spPr>
          <a:xfrm rot="5400000">
            <a:off x="6989763" y="3736975"/>
            <a:ext cx="3200400" cy="365125"/>
          </a:xfrm>
        </p:spPr>
        <p:txBody>
          <a:bodyPr/>
          <a:lstStyle>
            <a:lvl1pPr>
              <a:defRPr>
                <a:latin typeface="Arial" charset="0"/>
                <a:cs typeface="Arial" charset="0"/>
              </a:defRPr>
            </a:lvl1pPr>
          </a:lstStyle>
          <a:p>
            <a:pPr>
              <a:defRPr/>
            </a:pPr>
            <a:r>
              <a:rPr lang="tr-TR" smtClean="0"/>
              <a:t>Kişisel Koruyucu Donanımlar</a:t>
            </a:r>
            <a:endParaRPr lang="tr-TR"/>
          </a:p>
        </p:txBody>
      </p:sp>
      <p:sp>
        <p:nvSpPr>
          <p:cNvPr id="8" name="Rectangle 6"/>
          <p:cNvSpPr>
            <a:spLocks noGrp="1" noChangeArrowheads="1"/>
          </p:cNvSpPr>
          <p:nvPr>
            <p:ph type="sldNum" sz="quarter" idx="12"/>
          </p:nvPr>
        </p:nvSpPr>
        <p:spPr>
          <a:xfrm>
            <a:off x="8129588" y="5734050"/>
            <a:ext cx="609600" cy="520700"/>
          </a:xfrm>
        </p:spPr>
        <p:txBody>
          <a:bodyPr/>
          <a:lstStyle>
            <a:lvl1pPr>
              <a:defRPr>
                <a:latin typeface="Arial" charset="0"/>
                <a:cs typeface="Arial" charset="0"/>
              </a:defRPr>
            </a:lvl1pPr>
          </a:lstStyle>
          <a:p>
            <a:pPr>
              <a:defRPr/>
            </a:pPr>
            <a:fld id="{AD1389A2-4DAB-4F57-89EB-6BE0FEC7584D}" type="slidenum">
              <a:rPr lang="tr-TR"/>
              <a:pPr>
                <a:defRPr/>
              </a:pPr>
              <a:t>‹#›</a:t>
            </a:fld>
            <a:endParaRPr lang="tr-TR"/>
          </a:p>
        </p:txBody>
      </p:sp>
    </p:spTree>
    <p:extLst>
      <p:ext uri="{BB962C8B-B14F-4D97-AF65-F5344CB8AC3E}">
        <p14:creationId xmlns:p14="http://schemas.microsoft.com/office/powerpoint/2010/main" val="1568389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Başlık, 4 İçerik">
    <p:spTree>
      <p:nvGrpSpPr>
        <p:cNvPr id="1" name=""/>
        <p:cNvGrpSpPr/>
        <p:nvPr/>
      </p:nvGrpSpPr>
      <p:grpSpPr>
        <a:xfrm>
          <a:off x="0" y="0"/>
          <a:ext cx="0" cy="0"/>
          <a:chOff x="0" y="0"/>
          <a:chExt cx="0" cy="0"/>
        </a:xfrm>
      </p:grpSpPr>
      <p:sp>
        <p:nvSpPr>
          <p:cNvPr id="2" name="Başlık 1"/>
          <p:cNvSpPr>
            <a:spLocks noGrp="1"/>
          </p:cNvSpPr>
          <p:nvPr>
            <p:ph type="title" sz="quarter"/>
          </p:nvPr>
        </p:nvSpPr>
        <p:spPr>
          <a:xfrm>
            <a:off x="685800" y="609600"/>
            <a:ext cx="7772400" cy="1143000"/>
          </a:xfrm>
        </p:spPr>
        <p:txBody>
          <a:bodyPr/>
          <a:lstStyle/>
          <a:p>
            <a:r>
              <a:rPr lang="tr-TR" smtClean="0"/>
              <a:t>Asıl başlık stili için tıklatın</a:t>
            </a:r>
            <a:endParaRPr lang="tr-TR"/>
          </a:p>
        </p:txBody>
      </p:sp>
      <p:sp>
        <p:nvSpPr>
          <p:cNvPr id="3" name="İçerik Yer Tutucusu 2"/>
          <p:cNvSpPr>
            <a:spLocks noGrp="1"/>
          </p:cNvSpPr>
          <p:nvPr>
            <p:ph sz="quarter" idx="1"/>
          </p:nvPr>
        </p:nvSpPr>
        <p:spPr>
          <a:xfrm>
            <a:off x="685800" y="1981200"/>
            <a:ext cx="3815862" cy="1981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quarter" idx="2"/>
          </p:nvPr>
        </p:nvSpPr>
        <p:spPr>
          <a:xfrm>
            <a:off x="4642338" y="1981200"/>
            <a:ext cx="3815862" cy="1981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İçerik Yer Tutucusu 4"/>
          <p:cNvSpPr>
            <a:spLocks noGrp="1"/>
          </p:cNvSpPr>
          <p:nvPr>
            <p:ph sz="quarter" idx="3"/>
          </p:nvPr>
        </p:nvSpPr>
        <p:spPr>
          <a:xfrm>
            <a:off x="685800" y="4114800"/>
            <a:ext cx="3815862" cy="1981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İçerik Yer Tutucusu 5"/>
          <p:cNvSpPr>
            <a:spLocks noGrp="1"/>
          </p:cNvSpPr>
          <p:nvPr>
            <p:ph sz="quarter" idx="4"/>
          </p:nvPr>
        </p:nvSpPr>
        <p:spPr>
          <a:xfrm>
            <a:off x="4642338" y="4114800"/>
            <a:ext cx="3815862" cy="1981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a:xfrm>
            <a:off x="685800" y="6248400"/>
            <a:ext cx="1905000" cy="457200"/>
          </a:xfrm>
        </p:spPr>
        <p:txBody>
          <a:bodyPr/>
          <a:lstStyle>
            <a:lvl1pPr>
              <a:defRPr/>
            </a:lvl1pPr>
          </a:lstStyle>
          <a:p>
            <a:pPr>
              <a:defRPr/>
            </a:pPr>
            <a:fld id="{09AD503A-174E-426F-9E0D-64672C12B930}" type="datetime8">
              <a:rPr lang="tr-TR" smtClean="0"/>
              <a:t>19.12.2020 14:14</a:t>
            </a:fld>
            <a:endParaRPr lang="en-GB"/>
          </a:p>
        </p:txBody>
      </p:sp>
      <p:sp>
        <p:nvSpPr>
          <p:cNvPr id="8" name="Altbilgi Yer Tutucusu 7"/>
          <p:cNvSpPr>
            <a:spLocks noGrp="1"/>
          </p:cNvSpPr>
          <p:nvPr>
            <p:ph type="ftr" sz="quarter" idx="11"/>
          </p:nvPr>
        </p:nvSpPr>
        <p:spPr>
          <a:xfrm>
            <a:off x="3124200" y="6248400"/>
            <a:ext cx="2895600" cy="457200"/>
          </a:xfrm>
        </p:spPr>
        <p:txBody>
          <a:bodyPr/>
          <a:lstStyle>
            <a:lvl1pPr>
              <a:defRPr/>
            </a:lvl1pPr>
          </a:lstStyle>
          <a:p>
            <a:pPr>
              <a:defRPr/>
            </a:pPr>
            <a:r>
              <a:rPr lang="en-GB"/>
              <a:t>Kişisel Koruyucu Donanımlar</a:t>
            </a:r>
          </a:p>
        </p:txBody>
      </p:sp>
      <p:sp>
        <p:nvSpPr>
          <p:cNvPr id="9" name="Slayt Numarası Yer Tutucusu 8"/>
          <p:cNvSpPr>
            <a:spLocks noGrp="1"/>
          </p:cNvSpPr>
          <p:nvPr>
            <p:ph type="sldNum" sz="quarter" idx="12"/>
          </p:nvPr>
        </p:nvSpPr>
        <p:spPr>
          <a:xfrm>
            <a:off x="6553200" y="6248400"/>
            <a:ext cx="1905000" cy="457200"/>
          </a:xfrm>
        </p:spPr>
        <p:txBody>
          <a:bodyPr/>
          <a:lstStyle>
            <a:lvl1pPr>
              <a:defRPr/>
            </a:lvl1pPr>
          </a:lstStyle>
          <a:p>
            <a:pPr>
              <a:defRPr/>
            </a:pPr>
            <a:fld id="{06C8A7A1-A8D1-4BF2-AE01-66965B1344A8}" type="slidenum">
              <a:rPr lang="en-GB"/>
              <a:pPr>
                <a:defRPr/>
              </a:pPr>
              <a:t>‹#›</a:t>
            </a:fld>
            <a:r>
              <a:rPr lang="tr-TR" dirty="0"/>
              <a:t>/46</a:t>
            </a:r>
            <a:endParaRPr lang="en-GB" dirty="0"/>
          </a:p>
        </p:txBody>
      </p:sp>
    </p:spTree>
    <p:extLst>
      <p:ext uri="{BB962C8B-B14F-4D97-AF65-F5344CB8AC3E}">
        <p14:creationId xmlns:p14="http://schemas.microsoft.com/office/powerpoint/2010/main" val="1549177961"/>
      </p:ext>
    </p:extLst>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cSld name="Başlık ve İçerik Üzerinde Metin">
    <p:spTree>
      <p:nvGrpSpPr>
        <p:cNvPr id="1" name=""/>
        <p:cNvGrpSpPr/>
        <p:nvPr/>
      </p:nvGrpSpPr>
      <p:grpSpPr>
        <a:xfrm>
          <a:off x="0" y="0"/>
          <a:ext cx="0" cy="0"/>
          <a:chOff x="0" y="0"/>
          <a:chExt cx="0" cy="0"/>
        </a:xfrm>
      </p:grpSpPr>
      <p:sp>
        <p:nvSpPr>
          <p:cNvPr id="2" name="Başlık 1"/>
          <p:cNvSpPr>
            <a:spLocks noGrp="1"/>
          </p:cNvSpPr>
          <p:nvPr>
            <p:ph type="title"/>
          </p:nvPr>
        </p:nvSpPr>
        <p:spPr>
          <a:xfrm>
            <a:off x="685800" y="609600"/>
            <a:ext cx="7772400" cy="1143000"/>
          </a:xfrm>
        </p:spPr>
        <p:txBody>
          <a:bodyPr/>
          <a:lstStyle/>
          <a:p>
            <a:r>
              <a:rPr lang="tr-TR" smtClean="0"/>
              <a:t>Asıl başlık stili için tıklatın</a:t>
            </a:r>
            <a:endParaRPr lang="tr-TR"/>
          </a:p>
        </p:txBody>
      </p:sp>
      <p:sp>
        <p:nvSpPr>
          <p:cNvPr id="3" name="Metin Yer Tutucusu 2"/>
          <p:cNvSpPr>
            <a:spLocks noGrp="1"/>
          </p:cNvSpPr>
          <p:nvPr>
            <p:ph type="body" sz="half" idx="1"/>
          </p:nvPr>
        </p:nvSpPr>
        <p:spPr>
          <a:xfrm>
            <a:off x="685800" y="1981200"/>
            <a:ext cx="7772400" cy="1981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85800" y="4114800"/>
            <a:ext cx="7772400" cy="1981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a:xfrm>
            <a:off x="685800" y="6248400"/>
            <a:ext cx="1905000" cy="457200"/>
          </a:xfrm>
        </p:spPr>
        <p:txBody>
          <a:bodyPr/>
          <a:lstStyle>
            <a:lvl1pPr>
              <a:defRPr/>
            </a:lvl1pPr>
          </a:lstStyle>
          <a:p>
            <a:pPr>
              <a:defRPr/>
            </a:pPr>
            <a:fld id="{471DD460-53F7-4450-BC9A-B28B20D72BC1}" type="datetime8">
              <a:rPr lang="tr-TR" smtClean="0"/>
              <a:t>19.12.2020 14:14</a:t>
            </a:fld>
            <a:endParaRPr lang="en-GB"/>
          </a:p>
        </p:txBody>
      </p:sp>
      <p:sp>
        <p:nvSpPr>
          <p:cNvPr id="6" name="Altbilgi Yer Tutucusu 5"/>
          <p:cNvSpPr>
            <a:spLocks noGrp="1"/>
          </p:cNvSpPr>
          <p:nvPr>
            <p:ph type="ftr" sz="quarter" idx="11"/>
          </p:nvPr>
        </p:nvSpPr>
        <p:spPr>
          <a:xfrm>
            <a:off x="3124200" y="6248400"/>
            <a:ext cx="2895600" cy="457200"/>
          </a:xfrm>
        </p:spPr>
        <p:txBody>
          <a:bodyPr/>
          <a:lstStyle>
            <a:lvl1pPr>
              <a:defRPr/>
            </a:lvl1pPr>
          </a:lstStyle>
          <a:p>
            <a:pPr>
              <a:defRPr/>
            </a:pPr>
            <a:r>
              <a:rPr lang="en-GB"/>
              <a:t>Kişisel Koruyucu Donanımlar</a:t>
            </a:r>
          </a:p>
        </p:txBody>
      </p:sp>
      <p:sp>
        <p:nvSpPr>
          <p:cNvPr id="7" name="Slayt Numarası Yer Tutucusu 6"/>
          <p:cNvSpPr>
            <a:spLocks noGrp="1"/>
          </p:cNvSpPr>
          <p:nvPr>
            <p:ph type="sldNum" sz="quarter" idx="12"/>
          </p:nvPr>
        </p:nvSpPr>
        <p:spPr>
          <a:xfrm>
            <a:off x="6553200" y="6248400"/>
            <a:ext cx="1905000" cy="457200"/>
          </a:xfrm>
        </p:spPr>
        <p:txBody>
          <a:bodyPr/>
          <a:lstStyle>
            <a:lvl1pPr>
              <a:defRPr/>
            </a:lvl1pPr>
          </a:lstStyle>
          <a:p>
            <a:pPr>
              <a:defRPr/>
            </a:pPr>
            <a:fld id="{8FA75E31-4DC4-4E49-9739-59DC2AE1633C}" type="slidenum">
              <a:rPr lang="en-GB"/>
              <a:pPr>
                <a:defRPr/>
              </a:pPr>
              <a:t>‹#›</a:t>
            </a:fld>
            <a:r>
              <a:rPr lang="tr-TR" dirty="0"/>
              <a:t>/46</a:t>
            </a:r>
            <a:endParaRPr lang="en-GB" dirty="0"/>
          </a:p>
        </p:txBody>
      </p:sp>
    </p:spTree>
    <p:extLst>
      <p:ext uri="{BB962C8B-B14F-4D97-AF65-F5344CB8AC3E}">
        <p14:creationId xmlns:p14="http://schemas.microsoft.com/office/powerpoint/2010/main" val="188337259"/>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FE92CCD5-7F7C-4213-B17D-EA5BD141ABF5}" type="datetimeFigureOut">
              <a:rPr lang="en-GB" smtClean="0"/>
              <a:t>19/12/2020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BB6F4-409E-431F-93D2-B6E40FD374B4}" type="slidenum">
              <a:rPr lang="en-GB" smtClean="0"/>
              <a:t>‹#›</a:t>
            </a:fld>
            <a:endParaRPr lang="en-GB"/>
          </a:p>
        </p:txBody>
      </p:sp>
    </p:spTree>
    <p:extLst>
      <p:ext uri="{BB962C8B-B14F-4D97-AF65-F5344CB8AC3E}">
        <p14:creationId xmlns:p14="http://schemas.microsoft.com/office/powerpoint/2010/main" val="1464549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tr-TR" smtClean="0"/>
              <a:t>Asıl başlık stili için tıklatın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FE92CCD5-7F7C-4213-B17D-EA5BD141ABF5}" type="datetimeFigureOut">
              <a:rPr lang="en-GB" smtClean="0"/>
              <a:t>19/12/2020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EBB6F4-409E-431F-93D2-B6E40FD374B4}" type="slidenum">
              <a:rPr lang="en-GB" smtClean="0"/>
              <a:t>‹#›</a:t>
            </a:fld>
            <a:endParaRPr lang="en-GB"/>
          </a:p>
        </p:txBody>
      </p:sp>
    </p:spTree>
    <p:extLst>
      <p:ext uri="{BB962C8B-B14F-4D97-AF65-F5344CB8AC3E}">
        <p14:creationId xmlns:p14="http://schemas.microsoft.com/office/powerpoint/2010/main" val="102030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FE92CCD5-7F7C-4213-B17D-EA5BD141ABF5}" type="datetimeFigureOut">
              <a:rPr lang="en-GB" smtClean="0"/>
              <a:t>19/12/2020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EBB6F4-409E-431F-93D2-B6E40FD374B4}" type="slidenum">
              <a:rPr lang="en-GB" smtClean="0"/>
              <a:t>‹#›</a:t>
            </a:fld>
            <a:endParaRPr lang="en-GB"/>
          </a:p>
        </p:txBody>
      </p:sp>
    </p:spTree>
    <p:extLst>
      <p:ext uri="{BB962C8B-B14F-4D97-AF65-F5344CB8AC3E}">
        <p14:creationId xmlns:p14="http://schemas.microsoft.com/office/powerpoint/2010/main" val="209840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629842" y="2505075"/>
            <a:ext cx="3868340"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4629150" y="2505075"/>
            <a:ext cx="3887391"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FE92CCD5-7F7C-4213-B17D-EA5BD141ABF5}" type="datetimeFigureOut">
              <a:rPr lang="en-GB" smtClean="0"/>
              <a:t>19/12/2020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3EBB6F4-409E-431F-93D2-B6E40FD374B4}" type="slidenum">
              <a:rPr lang="en-GB" smtClean="0"/>
              <a:t>‹#›</a:t>
            </a:fld>
            <a:endParaRPr lang="en-GB"/>
          </a:p>
        </p:txBody>
      </p:sp>
    </p:spTree>
    <p:extLst>
      <p:ext uri="{BB962C8B-B14F-4D97-AF65-F5344CB8AC3E}">
        <p14:creationId xmlns:p14="http://schemas.microsoft.com/office/powerpoint/2010/main" val="926321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FE92CCD5-7F7C-4213-B17D-EA5BD141ABF5}" type="datetimeFigureOut">
              <a:rPr lang="en-GB" smtClean="0"/>
              <a:t>19/12/2020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3EBB6F4-409E-431F-93D2-B6E40FD374B4}" type="slidenum">
              <a:rPr lang="en-GB" smtClean="0"/>
              <a:t>‹#›</a:t>
            </a:fld>
            <a:endParaRPr lang="en-GB"/>
          </a:p>
        </p:txBody>
      </p:sp>
    </p:spTree>
    <p:extLst>
      <p:ext uri="{BB962C8B-B14F-4D97-AF65-F5344CB8AC3E}">
        <p14:creationId xmlns:p14="http://schemas.microsoft.com/office/powerpoint/2010/main" val="2637287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2CCD5-7F7C-4213-B17D-EA5BD141ABF5}" type="datetimeFigureOut">
              <a:rPr lang="en-GB" smtClean="0"/>
              <a:t>19/12/2020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3EBB6F4-409E-431F-93D2-B6E40FD374B4}" type="slidenum">
              <a:rPr lang="en-GB" smtClean="0"/>
              <a:t>‹#›</a:t>
            </a:fld>
            <a:endParaRPr lang="en-GB"/>
          </a:p>
        </p:txBody>
      </p:sp>
    </p:spTree>
    <p:extLst>
      <p:ext uri="{BB962C8B-B14F-4D97-AF65-F5344CB8AC3E}">
        <p14:creationId xmlns:p14="http://schemas.microsoft.com/office/powerpoint/2010/main" val="56346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FE92CCD5-7F7C-4213-B17D-EA5BD141ABF5}" type="datetimeFigureOut">
              <a:rPr lang="en-GB" smtClean="0"/>
              <a:t>19/12/2020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EBB6F4-409E-431F-93D2-B6E40FD374B4}" type="slidenum">
              <a:rPr lang="en-GB" smtClean="0"/>
              <a:t>‹#›</a:t>
            </a:fld>
            <a:endParaRPr lang="en-GB"/>
          </a:p>
        </p:txBody>
      </p:sp>
    </p:spTree>
    <p:extLst>
      <p:ext uri="{BB962C8B-B14F-4D97-AF65-F5344CB8AC3E}">
        <p14:creationId xmlns:p14="http://schemas.microsoft.com/office/powerpoint/2010/main" val="403967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FE92CCD5-7F7C-4213-B17D-EA5BD141ABF5}" type="datetimeFigureOut">
              <a:rPr lang="en-GB" smtClean="0"/>
              <a:t>19/12/2020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EBB6F4-409E-431F-93D2-B6E40FD374B4}" type="slidenum">
              <a:rPr lang="en-GB" smtClean="0"/>
              <a:t>‹#›</a:t>
            </a:fld>
            <a:endParaRPr lang="en-GB"/>
          </a:p>
        </p:txBody>
      </p:sp>
    </p:spTree>
    <p:extLst>
      <p:ext uri="{BB962C8B-B14F-4D97-AF65-F5344CB8AC3E}">
        <p14:creationId xmlns:p14="http://schemas.microsoft.com/office/powerpoint/2010/main" val="380398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92CCD5-7F7C-4213-B17D-EA5BD141ABF5}" type="datetimeFigureOut">
              <a:rPr lang="en-GB" smtClean="0"/>
              <a:t>19/12/2020</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EBB6F4-409E-431F-93D2-B6E40FD374B4}" type="slidenum">
              <a:rPr lang="en-GB" smtClean="0"/>
              <a:t>‹#›</a:t>
            </a:fld>
            <a:endParaRPr lang="en-GB"/>
          </a:p>
        </p:txBody>
      </p:sp>
    </p:spTree>
    <p:extLst>
      <p:ext uri="{BB962C8B-B14F-4D97-AF65-F5344CB8AC3E}">
        <p14:creationId xmlns:p14="http://schemas.microsoft.com/office/powerpoint/2010/main" val="24606400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6.png"/><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www.safetyphoto.co.uk/photo1/electrical_socket/electrical%20socket%20(1).jpg" TargetMode="External"/><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video" Target="file:///C:\Documents%20and%20Settings\ISA%20YILMAZ\Belgelerim\isa%20y&#305;lmaz\&#304;SA\Yang&#305;n%20E&#287;itimi%20Slaytlar\Yan.Egt\KATIYA~1.M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video" Target="file:///C:\Documents%20and%20Settings\ISA%20YILMAZ\Belgelerim\isa%20y&#305;lmaz\&#304;SA\Yang&#305;n%20E&#287;itimi%20Slaytlar\Yan.Egt\SIVIYA~1.M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ideo" Target="file:///C:\Documents%20and%20Settings\ISA%20YILMAZ\Belgelerim\isa%20y&#305;lmaz\&#304;SA\Yang&#305;n%20E&#287;itimi%20Slaytlar\Yan.Egt\LPGYAT~1.M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0.png"/><Relationship Id="rId5" Type="http://schemas.openxmlformats.org/officeDocument/2006/relationships/oleObject" Target="../embeddings/oleObject3.bin"/><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7.jpeg"/><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40.jpeg"/><Relationship Id="rId4" Type="http://schemas.openxmlformats.org/officeDocument/2006/relationships/hyperlink" Target="http://images.google.com/imgres?imgurl=http://www.synthstuff.com/mt/archives/bertrand-miner.jpg&amp;imgrefurl=http://www.synthstuff.com/mt/archives/2006_02.html&amp;h=370&amp;w=300&amp;sz=29&amp;hl=tr&amp;start=1&amp;um=1&amp;tbnid=YQmgviB-S-OpKM:&amp;tbnh=122&amp;tbnw=99&amp;prev=/images?q%3Dminer%26svnum%3D10%26um%3D1%26hl%3Dtr%26rls%3DGZHZ,GZHZ:2007-23,GZHZ:tr%26sa%3DG"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40.jpeg"/><Relationship Id="rId4" Type="http://schemas.openxmlformats.org/officeDocument/2006/relationships/hyperlink" Target="http://images.google.com/imgres?imgurl=http://www.synthstuff.com/mt/archives/bertrand-miner.jpg&amp;imgrefurl=http://www.synthstuff.com/mt/archives/2006_02.html&amp;h=370&amp;w=300&amp;sz=29&amp;hl=tr&amp;start=1&amp;um=1&amp;tbnid=YQmgviB-S-OpKM:&amp;tbnh=122&amp;tbnw=99&amp;prev=/images?q%3Dminer%26svnum%3D10%26um%3D1%26hl%3Dtr%26rls%3DGZHZ,GZHZ:2007-23,GZHZ:tr%26sa%3DG"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hyperlink" Target="http://images.google.com/imgres?imgurl=http://www.hacofamerica.com/ear_plug.JPG&amp;imgrefurl=http://www.hacofamerica.com/shotplug.htm&amp;h=278&amp;w=311&amp;sz=14&amp;hl=tr&amp;start=8&amp;um=1&amp;tbnid=DW61RgE2BZu_hM:&amp;tbnh=105&amp;tbnw=117&amp;prev=/images?q%3De.a.r%2Bplugs%26svnum%3D10%26um%3D1%26hl%3Dtr%26rls%3DGZHZ,GZHZ:2007-23,GZHZ:tr%26sa%3DN" TargetMode="External"/><Relationship Id="rId3" Type="http://schemas.openxmlformats.org/officeDocument/2006/relationships/hyperlink" Target="http://www.atkenco.com/istarimages/p/t/pt-H10A!AEARO.jpg" TargetMode="External"/><Relationship Id="rId7"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hyperlink" Target="http://images.google.com/imgres?imgurl=http://www.earinc.com/images/products/p1/classicfoam.jpg&amp;imgrefurl=http://www.earinc.com/p1-reusable.php&amp;h=194&amp;w=188&amp;sz=7&amp;hl=tr&amp;start=2&amp;um=1&amp;tbnid=lrkEDyN_oyUR7M:&amp;tbnh=103&amp;tbnw=100&amp;prev=/images?q%3De.a.r%2Bplugs%26svnum%3D10%26um%3D1%26hl%3Dtr%26rls%3DGZHZ,GZHZ:2007-23,GZHZ:tr%26sa%3DN" TargetMode="External"/><Relationship Id="rId5" Type="http://schemas.openxmlformats.org/officeDocument/2006/relationships/image" Target="../media/image44.png"/><Relationship Id="rId4" Type="http://schemas.openxmlformats.org/officeDocument/2006/relationships/image" Target="../media/image43.jpeg"/><Relationship Id="rId9" Type="http://schemas.openxmlformats.org/officeDocument/2006/relationships/image" Target="../media/image46.jpeg"/></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48.png"/><Relationship Id="rId4" Type="http://schemas.openxmlformats.org/officeDocument/2006/relationships/oleObject" Target="../embeddings/oleObject4.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8.xml"/><Relationship Id="rId7" Type="http://schemas.openxmlformats.org/officeDocument/2006/relationships/image" Target="../media/image50.png"/><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49.png"/><Relationship Id="rId4" Type="http://schemas.openxmlformats.org/officeDocument/2006/relationships/oleObject" Target="../embeddings/oleObject5.bin"/><Relationship Id="rId9"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52.wmf"/><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6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4.jpe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47.xml"/><Relationship Id="rId1" Type="http://schemas.openxmlformats.org/officeDocument/2006/relationships/slideLayout" Target="../slideLayouts/slideLayout14.xml"/><Relationship Id="rId5" Type="http://schemas.openxmlformats.org/officeDocument/2006/relationships/image" Target="../media/image88.wmf"/><Relationship Id="rId4" Type="http://schemas.openxmlformats.org/officeDocument/2006/relationships/image" Target="../media/image87.wmf"/></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ChangeArrowheads="1"/>
          </p:cNvSpPr>
          <p:nvPr/>
        </p:nvSpPr>
        <p:spPr bwMode="auto">
          <a:xfrm>
            <a:off x="0" y="2"/>
            <a:ext cx="914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tr-TR" altLang="tr-TR" sz="1000" b="1"/>
              <a:t>KİMYASALLAR</a:t>
            </a:r>
          </a:p>
        </p:txBody>
      </p:sp>
      <p:sp>
        <p:nvSpPr>
          <p:cNvPr id="47108" name="Rectangle 4"/>
          <p:cNvSpPr>
            <a:spLocks noChangeArrowheads="1"/>
          </p:cNvSpPr>
          <p:nvPr/>
        </p:nvSpPr>
        <p:spPr bwMode="auto">
          <a:xfrm>
            <a:off x="2411413" y="3205163"/>
            <a:ext cx="3655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t>KİMYASALLARIN GÜVENLİK RİSKLERİ</a:t>
            </a:r>
          </a:p>
        </p:txBody>
      </p:sp>
      <p:sp>
        <p:nvSpPr>
          <p:cNvPr id="47109" name="Rectangle 5"/>
          <p:cNvSpPr>
            <a:spLocks noChangeArrowheads="1"/>
          </p:cNvSpPr>
          <p:nvPr/>
        </p:nvSpPr>
        <p:spPr bwMode="auto">
          <a:xfrm>
            <a:off x="1403352" y="4351340"/>
            <a:ext cx="1439863" cy="376237"/>
          </a:xfrm>
          <a:prstGeom prst="rect">
            <a:avLst/>
          </a:prstGeom>
          <a:solidFill>
            <a:srgbClr val="660033"/>
          </a:solidFill>
          <a:ln w="9525" algn="ctr">
            <a:solidFill>
              <a:schemeClr val="tx1"/>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solidFill>
                  <a:srgbClr val="FFCCCC"/>
                </a:solidFill>
              </a:rPr>
              <a:t>YANGIN</a:t>
            </a:r>
          </a:p>
        </p:txBody>
      </p:sp>
      <p:sp>
        <p:nvSpPr>
          <p:cNvPr id="47110" name="Rectangle 6"/>
          <p:cNvSpPr>
            <a:spLocks noChangeArrowheads="1"/>
          </p:cNvSpPr>
          <p:nvPr/>
        </p:nvSpPr>
        <p:spPr bwMode="auto">
          <a:xfrm>
            <a:off x="6300790" y="4351338"/>
            <a:ext cx="1106393" cy="369332"/>
          </a:xfrm>
          <a:prstGeom prst="rect">
            <a:avLst/>
          </a:prstGeom>
          <a:solidFill>
            <a:srgbClr val="660033"/>
          </a:solidFill>
          <a:ln w="9525" algn="ctr">
            <a:solidFill>
              <a:schemeClr val="tx1"/>
            </a:solidFill>
            <a:miter lim="800000"/>
            <a:headEnd/>
            <a:tailEnd/>
          </a:ln>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solidFill>
                  <a:srgbClr val="FFCCCC"/>
                </a:solidFill>
              </a:rPr>
              <a:t>PATLAMA</a:t>
            </a:r>
          </a:p>
        </p:txBody>
      </p:sp>
      <p:sp>
        <p:nvSpPr>
          <p:cNvPr id="47111" name="Rectangle 7"/>
          <p:cNvSpPr>
            <a:spLocks noChangeArrowheads="1"/>
          </p:cNvSpPr>
          <p:nvPr/>
        </p:nvSpPr>
        <p:spPr bwMode="auto">
          <a:xfrm>
            <a:off x="3851275" y="4357688"/>
            <a:ext cx="1140440" cy="369332"/>
          </a:xfrm>
          <a:prstGeom prst="rect">
            <a:avLst/>
          </a:prstGeom>
          <a:solidFill>
            <a:srgbClr val="660033"/>
          </a:solidFill>
          <a:ln w="9525" algn="ctr">
            <a:solidFill>
              <a:schemeClr val="tx1"/>
            </a:solidFill>
            <a:miter lim="800000"/>
            <a:headEnd/>
            <a:tailEnd/>
          </a:ln>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solidFill>
                  <a:srgbClr val="FFCCCC"/>
                </a:solidFill>
              </a:rPr>
              <a:t>PARLAMA</a:t>
            </a:r>
          </a:p>
        </p:txBody>
      </p:sp>
      <p:sp>
        <p:nvSpPr>
          <p:cNvPr id="47112" name="Line 8"/>
          <p:cNvSpPr>
            <a:spLocks noChangeShapeType="1"/>
          </p:cNvSpPr>
          <p:nvPr/>
        </p:nvSpPr>
        <p:spPr bwMode="auto">
          <a:xfrm flipH="1">
            <a:off x="2411413" y="3703638"/>
            <a:ext cx="1008062" cy="576262"/>
          </a:xfrm>
          <a:prstGeom prst="line">
            <a:avLst/>
          </a:prstGeom>
          <a:noFill/>
          <a:ln w="57150">
            <a:solidFill>
              <a:srgbClr val="990033"/>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tr-TR"/>
          </a:p>
        </p:txBody>
      </p:sp>
      <p:sp>
        <p:nvSpPr>
          <p:cNvPr id="47113" name="Line 9"/>
          <p:cNvSpPr>
            <a:spLocks noChangeShapeType="1"/>
          </p:cNvSpPr>
          <p:nvPr/>
        </p:nvSpPr>
        <p:spPr bwMode="auto">
          <a:xfrm>
            <a:off x="4500563" y="3775075"/>
            <a:ext cx="0" cy="509588"/>
          </a:xfrm>
          <a:prstGeom prst="line">
            <a:avLst/>
          </a:prstGeom>
          <a:noFill/>
          <a:ln w="57150">
            <a:solidFill>
              <a:srgbClr val="990033"/>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tr-TR"/>
          </a:p>
        </p:txBody>
      </p:sp>
      <p:sp>
        <p:nvSpPr>
          <p:cNvPr id="47114" name="Line 10"/>
          <p:cNvSpPr>
            <a:spLocks noChangeShapeType="1"/>
          </p:cNvSpPr>
          <p:nvPr/>
        </p:nvSpPr>
        <p:spPr bwMode="auto">
          <a:xfrm>
            <a:off x="5795963" y="3703640"/>
            <a:ext cx="863600" cy="503237"/>
          </a:xfrm>
          <a:prstGeom prst="line">
            <a:avLst/>
          </a:prstGeom>
          <a:noFill/>
          <a:ln w="57150">
            <a:solidFill>
              <a:srgbClr val="990033"/>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tr-TR"/>
          </a:p>
        </p:txBody>
      </p:sp>
      <p:sp>
        <p:nvSpPr>
          <p:cNvPr id="47115" name="Rectangle 11"/>
          <p:cNvSpPr>
            <a:spLocks noChangeArrowheads="1"/>
          </p:cNvSpPr>
          <p:nvPr/>
        </p:nvSpPr>
        <p:spPr bwMode="auto">
          <a:xfrm>
            <a:off x="2555877" y="620713"/>
            <a:ext cx="4537075" cy="2024062"/>
          </a:xfrm>
          <a:prstGeom prst="rect">
            <a:avLst/>
          </a:prstGeom>
          <a:solidFill>
            <a:srgbClr val="660033"/>
          </a:solidFill>
          <a:ln w="9525" algn="ctr">
            <a:solidFill>
              <a:schemeClr val="tx1"/>
            </a:solidFill>
            <a:miter lim="800000"/>
            <a:headEnd/>
            <a:tailEnd/>
          </a:ln>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solidFill>
                  <a:srgbClr val="FFCCCC"/>
                </a:solidFill>
              </a:rPr>
              <a:t>YANICI </a:t>
            </a:r>
          </a:p>
          <a:p>
            <a:r>
              <a:rPr lang="tr-TR" altLang="tr-TR" b="1">
                <a:solidFill>
                  <a:srgbClr val="FFCCCC"/>
                </a:solidFill>
              </a:rPr>
              <a:t>PARLAYICI</a:t>
            </a:r>
          </a:p>
          <a:p>
            <a:r>
              <a:rPr lang="tr-TR" altLang="tr-TR" b="1">
                <a:solidFill>
                  <a:srgbClr val="FFCCCC"/>
                </a:solidFill>
              </a:rPr>
              <a:t>PATLAYICI </a:t>
            </a:r>
          </a:p>
          <a:p>
            <a:r>
              <a:rPr lang="tr-TR" altLang="tr-TR" b="1">
                <a:solidFill>
                  <a:srgbClr val="FFCCCC"/>
                </a:solidFill>
              </a:rPr>
              <a:t>OKSİTLEYİCİ (OKSİDAN) </a:t>
            </a:r>
          </a:p>
          <a:p>
            <a:r>
              <a:rPr lang="tr-TR" altLang="tr-TR" b="1">
                <a:solidFill>
                  <a:srgbClr val="FFCCCC"/>
                </a:solidFill>
              </a:rPr>
              <a:t>SUYA DUYARLI OLANLAR</a:t>
            </a:r>
          </a:p>
          <a:p>
            <a:r>
              <a:rPr lang="tr-TR" altLang="tr-TR" b="1">
                <a:solidFill>
                  <a:srgbClr val="FFCCCC"/>
                </a:solidFill>
              </a:rPr>
              <a:t>BİRBİRLERİYLE REAKSİYONA GİREN</a:t>
            </a:r>
          </a:p>
          <a:p>
            <a:r>
              <a:rPr lang="tr-TR" altLang="tr-TR" b="1">
                <a:solidFill>
                  <a:srgbClr val="FFCCCC"/>
                </a:solidFill>
              </a:rPr>
              <a:t>MADDELER</a:t>
            </a:r>
            <a:endParaRPr lang="tr-TR" altLang="tr-TR">
              <a:solidFill>
                <a:srgbClr val="FFCCCC"/>
              </a:solidFill>
            </a:endParaRPr>
          </a:p>
        </p:txBody>
      </p:sp>
      <p:sp>
        <p:nvSpPr>
          <p:cNvPr id="47116" name="Line 13"/>
          <p:cNvSpPr>
            <a:spLocks noChangeShapeType="1"/>
          </p:cNvSpPr>
          <p:nvPr/>
        </p:nvSpPr>
        <p:spPr bwMode="auto">
          <a:xfrm>
            <a:off x="4572000" y="2636840"/>
            <a:ext cx="0" cy="509587"/>
          </a:xfrm>
          <a:prstGeom prst="line">
            <a:avLst/>
          </a:prstGeom>
          <a:noFill/>
          <a:ln w="57150">
            <a:solidFill>
              <a:srgbClr val="990033"/>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tr-TR"/>
          </a:p>
        </p:txBody>
      </p:sp>
      <p:sp>
        <p:nvSpPr>
          <p:cNvPr id="3" name="Slayt Numarası Yer Tutucusu 2"/>
          <p:cNvSpPr>
            <a:spLocks noGrp="1"/>
          </p:cNvSpPr>
          <p:nvPr>
            <p:ph type="sldNum" sz="quarter" idx="12"/>
          </p:nvPr>
        </p:nvSpPr>
        <p:spPr/>
        <p:txBody>
          <a:bodyPr/>
          <a:lstStyle/>
          <a:p>
            <a:fld id="{A427530A-A503-4F46-BAEC-AA74D2EFDD5B}" type="slidenum">
              <a:rPr lang="tr-TR" smtClean="0"/>
              <a:t>1</a:t>
            </a:fld>
            <a:endParaRPr lang="tr-TR"/>
          </a:p>
        </p:txBody>
      </p:sp>
    </p:spTree>
    <p:extLst>
      <p:ext uri="{BB962C8B-B14F-4D97-AF65-F5344CB8AC3E}">
        <p14:creationId xmlns:p14="http://schemas.microsoft.com/office/powerpoint/2010/main" val="40334293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BOYA KAZANI PATLADI"/>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39752" y="620715"/>
            <a:ext cx="7993063" cy="5761037"/>
          </a:xfrm>
        </p:spPr>
      </p:pic>
      <p:sp>
        <p:nvSpPr>
          <p:cNvPr id="3" name="Slayt Numarası Yer Tutucusu 2"/>
          <p:cNvSpPr>
            <a:spLocks noGrp="1"/>
          </p:cNvSpPr>
          <p:nvPr>
            <p:ph type="sldNum" sz="quarter" idx="12"/>
          </p:nvPr>
        </p:nvSpPr>
        <p:spPr/>
        <p:txBody>
          <a:bodyPr/>
          <a:lstStyle/>
          <a:p>
            <a:fld id="{A427530A-A503-4F46-BAEC-AA74D2EFDD5B}" type="slidenum">
              <a:rPr lang="tr-TR" smtClean="0"/>
              <a:t>10</a:t>
            </a:fld>
            <a:endParaRPr lang="tr-TR"/>
          </a:p>
        </p:txBody>
      </p:sp>
    </p:spTree>
    <p:extLst>
      <p:ext uri="{BB962C8B-B14F-4D97-AF65-F5344CB8AC3E}">
        <p14:creationId xmlns:p14="http://schemas.microsoft.com/office/powerpoint/2010/main" val="9912940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descr="benzen_drami_k15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19250" y="1125538"/>
            <a:ext cx="6084888" cy="4933950"/>
          </a:xfrm>
        </p:spPr>
      </p:pic>
      <p:sp>
        <p:nvSpPr>
          <p:cNvPr id="3" name="Slayt Numarası Yer Tutucusu 2"/>
          <p:cNvSpPr>
            <a:spLocks noGrp="1"/>
          </p:cNvSpPr>
          <p:nvPr>
            <p:ph type="sldNum" sz="quarter" idx="12"/>
          </p:nvPr>
        </p:nvSpPr>
        <p:spPr/>
        <p:txBody>
          <a:bodyPr/>
          <a:lstStyle/>
          <a:p>
            <a:fld id="{A427530A-A503-4F46-BAEC-AA74D2EFDD5B}" type="slidenum">
              <a:rPr lang="tr-TR" smtClean="0"/>
              <a:t>11</a:t>
            </a:fld>
            <a:endParaRPr lang="tr-TR"/>
          </a:p>
        </p:txBody>
      </p:sp>
    </p:spTree>
    <p:extLst>
      <p:ext uri="{BB962C8B-B14F-4D97-AF65-F5344CB8AC3E}">
        <p14:creationId xmlns:p14="http://schemas.microsoft.com/office/powerpoint/2010/main" val="2760226446"/>
      </p:ext>
    </p:extLst>
  </p:cSld>
  <p:clrMapOvr>
    <a:masterClrMapping/>
  </p:clrMapOvr>
  <p:transition advClick="0" advTm="10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Grp="1" noRot="1" noChangeArrowheads="1"/>
          </p:cNvSpPr>
          <p:nvPr>
            <p:ph type="title"/>
          </p:nvPr>
        </p:nvSpPr>
        <p:spPr/>
        <p:txBody>
          <a:bodyPr/>
          <a:lstStyle/>
          <a:p>
            <a:r>
              <a:rPr lang="tr-TR" altLang="tr-TR" smtClean="0"/>
              <a:t>KOSTİK YANIĞI</a:t>
            </a:r>
          </a:p>
        </p:txBody>
      </p:sp>
      <p:pic>
        <p:nvPicPr>
          <p:cNvPr id="57347" name="Picture 7" descr="kostik_yanıgı"/>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547815" y="1412877"/>
            <a:ext cx="6192837" cy="4887913"/>
          </a:xfrm>
        </p:spPr>
      </p:pic>
      <p:sp>
        <p:nvSpPr>
          <p:cNvPr id="3" name="Slayt Numarası Yer Tutucusu 2"/>
          <p:cNvSpPr>
            <a:spLocks noGrp="1"/>
          </p:cNvSpPr>
          <p:nvPr>
            <p:ph type="sldNum" sz="quarter" idx="12"/>
          </p:nvPr>
        </p:nvSpPr>
        <p:spPr/>
        <p:txBody>
          <a:bodyPr/>
          <a:lstStyle/>
          <a:p>
            <a:fld id="{A427530A-A503-4F46-BAEC-AA74D2EFDD5B}" type="slidenum">
              <a:rPr lang="tr-TR" smtClean="0"/>
              <a:t>12</a:t>
            </a:fld>
            <a:endParaRPr lang="tr-TR"/>
          </a:p>
        </p:txBody>
      </p:sp>
    </p:spTree>
    <p:extLst>
      <p:ext uri="{BB962C8B-B14F-4D97-AF65-F5344CB8AC3E}">
        <p14:creationId xmlns:p14="http://schemas.microsoft.com/office/powerpoint/2010/main" val="2017793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p:txBody>
          <a:bodyPr/>
          <a:lstStyle/>
          <a:p>
            <a:r>
              <a:rPr lang="tr-TR" altLang="tr-TR" smtClean="0"/>
              <a:t>ASİT YANIĞI</a:t>
            </a:r>
          </a:p>
        </p:txBody>
      </p:sp>
      <p:pic>
        <p:nvPicPr>
          <p:cNvPr id="58371" name="Picture 3" descr="asit yanığı"/>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116015" y="1485900"/>
            <a:ext cx="6408737" cy="4806950"/>
          </a:xfrm>
        </p:spPr>
      </p:pic>
      <p:sp>
        <p:nvSpPr>
          <p:cNvPr id="3" name="Slayt Numarası Yer Tutucusu 2"/>
          <p:cNvSpPr>
            <a:spLocks noGrp="1"/>
          </p:cNvSpPr>
          <p:nvPr>
            <p:ph type="sldNum" sz="quarter" idx="12"/>
          </p:nvPr>
        </p:nvSpPr>
        <p:spPr/>
        <p:txBody>
          <a:bodyPr/>
          <a:lstStyle/>
          <a:p>
            <a:fld id="{A427530A-A503-4F46-BAEC-AA74D2EFDD5B}" type="slidenum">
              <a:rPr lang="tr-TR" smtClean="0"/>
              <a:t>13</a:t>
            </a:fld>
            <a:endParaRPr lang="tr-TR"/>
          </a:p>
        </p:txBody>
      </p:sp>
    </p:spTree>
    <p:extLst>
      <p:ext uri="{BB962C8B-B14F-4D97-AF65-F5344CB8AC3E}">
        <p14:creationId xmlns:p14="http://schemas.microsoft.com/office/powerpoint/2010/main" val="3083063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8"/>
          <p:cNvSpPr>
            <a:spLocks noChangeArrowheads="1"/>
          </p:cNvSpPr>
          <p:nvPr/>
        </p:nvSpPr>
        <p:spPr bwMode="auto">
          <a:xfrm>
            <a:off x="3924302" y="1341438"/>
            <a:ext cx="1152525" cy="360362"/>
          </a:xfrm>
          <a:prstGeom prst="rect">
            <a:avLst/>
          </a:prstGeom>
          <a:solidFill>
            <a:srgbClr val="660033"/>
          </a:solidFill>
          <a:ln w="9525">
            <a:solidFill>
              <a:schemeClr val="tx1"/>
            </a:solidFill>
            <a:miter lim="800000"/>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tr-TR" altLang="tr-TR" sz="2000" b="1">
                <a:solidFill>
                  <a:srgbClr val="FFCCCC"/>
                </a:solidFill>
              </a:rPr>
              <a:t>ISI</a:t>
            </a:r>
          </a:p>
        </p:txBody>
      </p:sp>
      <p:sp>
        <p:nvSpPr>
          <p:cNvPr id="59396" name="Rectangle 9"/>
          <p:cNvSpPr>
            <a:spLocks noChangeArrowheads="1"/>
          </p:cNvSpPr>
          <p:nvPr/>
        </p:nvSpPr>
        <p:spPr bwMode="auto">
          <a:xfrm rot="3300131">
            <a:off x="1849438" y="4165602"/>
            <a:ext cx="1296988" cy="382587"/>
          </a:xfrm>
          <a:prstGeom prst="rect">
            <a:avLst/>
          </a:prstGeom>
          <a:solidFill>
            <a:srgbClr val="660033"/>
          </a:solidFill>
          <a:ln w="9525">
            <a:solidFill>
              <a:schemeClr val="tx1"/>
            </a:solidFill>
            <a:miter lim="800000"/>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tr-TR" altLang="tr-TR" sz="2000" b="1">
                <a:solidFill>
                  <a:srgbClr val="FFCCCC"/>
                </a:solidFill>
              </a:rPr>
              <a:t>OKSİJEN</a:t>
            </a:r>
          </a:p>
        </p:txBody>
      </p:sp>
      <p:sp>
        <p:nvSpPr>
          <p:cNvPr id="59397" name="Rectangle 10"/>
          <p:cNvSpPr>
            <a:spLocks noChangeArrowheads="1"/>
          </p:cNvSpPr>
          <p:nvPr/>
        </p:nvSpPr>
        <p:spPr bwMode="auto">
          <a:xfrm rot="-3018056">
            <a:off x="5853908" y="4234657"/>
            <a:ext cx="1223963" cy="476250"/>
          </a:xfrm>
          <a:prstGeom prst="rect">
            <a:avLst/>
          </a:prstGeom>
          <a:solidFill>
            <a:srgbClr val="660033"/>
          </a:solidFill>
          <a:ln w="9525">
            <a:solidFill>
              <a:schemeClr val="tx1"/>
            </a:solidFill>
            <a:miter lim="800000"/>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tr-TR" altLang="tr-TR" sz="2000" b="1">
                <a:solidFill>
                  <a:srgbClr val="FFCCCC"/>
                </a:solidFill>
              </a:rPr>
              <a:t>YAKIT</a:t>
            </a:r>
          </a:p>
        </p:txBody>
      </p:sp>
      <p:sp>
        <p:nvSpPr>
          <p:cNvPr id="59398" name="AutoShape 12"/>
          <p:cNvSpPr>
            <a:spLocks noChangeArrowheads="1"/>
          </p:cNvSpPr>
          <p:nvPr/>
        </p:nvSpPr>
        <p:spPr bwMode="auto">
          <a:xfrm>
            <a:off x="4572000" y="3242352"/>
            <a:ext cx="366960" cy="733663"/>
          </a:xfrm>
          <a:prstGeom prst="triangle">
            <a:avLst>
              <a:gd name="adj" fmla="val 50000"/>
            </a:avLst>
          </a:prstGeom>
          <a:solidFill>
            <a:srgbClr val="CC99FF"/>
          </a:solidFill>
          <a:ln w="9525" algn="ctr">
            <a:solidFill>
              <a:srgbClr val="FFFFFF"/>
            </a:solidFill>
            <a:miter lim="800000"/>
            <a:headEnd/>
            <a:tailEnd/>
          </a:ln>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tr-TR" altLang="tr-TR"/>
          </a:p>
        </p:txBody>
      </p:sp>
      <p:sp>
        <p:nvSpPr>
          <p:cNvPr id="59399" name="AutoShape 13"/>
          <p:cNvSpPr>
            <a:spLocks noChangeArrowheads="1"/>
          </p:cNvSpPr>
          <p:nvPr/>
        </p:nvSpPr>
        <p:spPr bwMode="auto">
          <a:xfrm>
            <a:off x="2843213" y="2630371"/>
            <a:ext cx="3384550" cy="733663"/>
          </a:xfrm>
          <a:prstGeom prst="triangle">
            <a:avLst>
              <a:gd name="adj" fmla="val 50000"/>
            </a:avLst>
          </a:prstGeom>
          <a:solidFill>
            <a:srgbClr val="660033"/>
          </a:solidFill>
          <a:ln w="9525" algn="ctr">
            <a:solidFill>
              <a:srgbClr val="FFFFFF"/>
            </a:solidFill>
            <a:miter lim="800000"/>
            <a:headEnd/>
            <a:tailEnd/>
          </a:ln>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tr-TR" altLang="tr-TR"/>
          </a:p>
        </p:txBody>
      </p:sp>
      <p:sp>
        <p:nvSpPr>
          <p:cNvPr id="59400" name="Text Box 14"/>
          <p:cNvSpPr txBox="1">
            <a:spLocks noChangeArrowheads="1"/>
          </p:cNvSpPr>
          <p:nvPr/>
        </p:nvSpPr>
        <p:spPr bwMode="auto">
          <a:xfrm>
            <a:off x="3779840" y="2924177"/>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50000"/>
              </a:spcBef>
            </a:pPr>
            <a:r>
              <a:rPr lang="tr-TR" altLang="tr-TR" sz="2000" b="1">
                <a:solidFill>
                  <a:srgbClr val="FFCCCC"/>
                </a:solidFill>
              </a:rPr>
              <a:t>YANGIN</a:t>
            </a:r>
          </a:p>
        </p:txBody>
      </p:sp>
      <p:sp>
        <p:nvSpPr>
          <p:cNvPr id="59401" name="Rectangle 15"/>
          <p:cNvSpPr>
            <a:spLocks noChangeArrowheads="1"/>
          </p:cNvSpPr>
          <p:nvPr/>
        </p:nvSpPr>
        <p:spPr bwMode="auto">
          <a:xfrm>
            <a:off x="2" y="2708277"/>
            <a:ext cx="197961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sz="1400" b="1"/>
              <a:t>OKSİJEN YANMA OLAYINI SAĞLAYAN TEMEL ÖĞELERDEN BİRİDİR. NORMAL HAVADA %21 ORANINDA BULUNUR YANMANIN SÜRMESİ İÇİN EN AZ %16 ORANINDA OKSİJENE İHTİYAÇ VARDIR. </a:t>
            </a:r>
          </a:p>
        </p:txBody>
      </p:sp>
      <p:sp>
        <p:nvSpPr>
          <p:cNvPr id="59402" name="Rectangle 16"/>
          <p:cNvSpPr>
            <a:spLocks noChangeArrowheads="1"/>
          </p:cNvSpPr>
          <p:nvPr/>
        </p:nvSpPr>
        <p:spPr bwMode="auto">
          <a:xfrm>
            <a:off x="2700338" y="692150"/>
            <a:ext cx="30747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sz="1400" b="1"/>
              <a:t>BİR CİSMİN SICAKLIĞININ ARTMASINA </a:t>
            </a:r>
          </a:p>
          <a:p>
            <a:r>
              <a:rPr lang="tr-TR" altLang="tr-TR" sz="1400" b="1"/>
              <a:t>NEDEN OLAN  FİZİKSEL BİR ETKİDİR</a:t>
            </a:r>
          </a:p>
        </p:txBody>
      </p:sp>
      <p:sp>
        <p:nvSpPr>
          <p:cNvPr id="59403" name="Text Box 17"/>
          <p:cNvSpPr txBox="1">
            <a:spLocks noChangeArrowheads="1"/>
          </p:cNvSpPr>
          <p:nvPr/>
        </p:nvSpPr>
        <p:spPr bwMode="auto">
          <a:xfrm>
            <a:off x="7019927" y="3141665"/>
            <a:ext cx="1692275"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tr-TR" altLang="tr-TR" sz="1400" b="1"/>
              <a:t>BELİRLİ BİR SICAKLIKTA OKSİJENLE BİRLEŞEREK ETRAFA ISI VE GÖRÜNÜR IŞIK YAYAN MADDELERDİR</a:t>
            </a:r>
          </a:p>
          <a:p>
            <a:pPr>
              <a:spcBef>
                <a:spcPct val="50000"/>
              </a:spcBef>
            </a:pPr>
            <a:r>
              <a:rPr lang="tr-TR" altLang="tr-TR" sz="1400" b="1"/>
              <a:t>KATI, SIVI VEYA GAZ OLABİLİRLER</a:t>
            </a:r>
          </a:p>
        </p:txBody>
      </p:sp>
      <p:sp>
        <p:nvSpPr>
          <p:cNvPr id="3" name="Slayt Numarası Yer Tutucusu 2"/>
          <p:cNvSpPr>
            <a:spLocks noGrp="1"/>
          </p:cNvSpPr>
          <p:nvPr>
            <p:ph type="sldNum" sz="quarter" idx="12"/>
          </p:nvPr>
        </p:nvSpPr>
        <p:spPr/>
        <p:txBody>
          <a:bodyPr/>
          <a:lstStyle/>
          <a:p>
            <a:fld id="{A427530A-A503-4F46-BAEC-AA74D2EFDD5B}" type="slidenum">
              <a:rPr lang="tr-TR" smtClean="0"/>
              <a:t>14</a:t>
            </a:fld>
            <a:endParaRPr lang="tr-TR"/>
          </a:p>
        </p:txBody>
      </p:sp>
    </p:spTree>
    <p:extLst>
      <p:ext uri="{BB962C8B-B14F-4D97-AF65-F5344CB8AC3E}">
        <p14:creationId xmlns:p14="http://schemas.microsoft.com/office/powerpoint/2010/main" val="25742686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007022" y="373855"/>
            <a:ext cx="6329198" cy="1325563"/>
          </a:xfrm>
        </p:spPr>
        <p:txBody>
          <a:bodyPr/>
          <a:lstStyle/>
          <a:p>
            <a:r>
              <a:rPr lang="tr-TR" altLang="tr-TR" sz="2400" dirty="0"/>
              <a:t>ISI KAYNAKLARI</a:t>
            </a:r>
          </a:p>
        </p:txBody>
      </p:sp>
      <p:sp>
        <p:nvSpPr>
          <p:cNvPr id="299011" name="Rectangle 3"/>
          <p:cNvSpPr>
            <a:spLocks noGrp="1" noChangeArrowheads="1"/>
          </p:cNvSpPr>
          <p:nvPr>
            <p:ph idx="1"/>
          </p:nvPr>
        </p:nvSpPr>
        <p:spPr>
          <a:xfrm>
            <a:off x="1385395" y="1520825"/>
            <a:ext cx="5572453" cy="4351338"/>
          </a:xfrm>
        </p:spPr>
        <p:txBody>
          <a:bodyPr>
            <a:normAutofit fontScale="92500" lnSpcReduction="20000"/>
          </a:bodyPr>
          <a:lstStyle/>
          <a:p>
            <a:pPr>
              <a:lnSpc>
                <a:spcPct val="80000"/>
              </a:lnSpc>
            </a:pPr>
            <a:r>
              <a:rPr lang="tr-TR" altLang="tr-TR" sz="1800" b="1" dirty="0"/>
              <a:t>AÇIK ALEV   .........    Kibrit</a:t>
            </a:r>
          </a:p>
          <a:p>
            <a:pPr>
              <a:lnSpc>
                <a:spcPct val="80000"/>
              </a:lnSpc>
              <a:buFont typeface="Wingdings" pitchFamily="2" charset="2"/>
              <a:buNone/>
            </a:pPr>
            <a:r>
              <a:rPr lang="tr-TR" altLang="tr-TR" sz="1800" b="1" dirty="0"/>
              <a:t>                                             Çakmak</a:t>
            </a:r>
          </a:p>
          <a:p>
            <a:pPr>
              <a:lnSpc>
                <a:spcPct val="80000"/>
              </a:lnSpc>
              <a:buFont typeface="Wingdings" pitchFamily="2" charset="2"/>
              <a:buNone/>
            </a:pPr>
            <a:r>
              <a:rPr lang="tr-TR" altLang="tr-TR" sz="1800" b="1" dirty="0"/>
              <a:t>                                             Soba</a:t>
            </a:r>
          </a:p>
          <a:p>
            <a:pPr>
              <a:lnSpc>
                <a:spcPct val="80000"/>
              </a:lnSpc>
              <a:buFont typeface="Wingdings" pitchFamily="2" charset="2"/>
              <a:buNone/>
            </a:pPr>
            <a:r>
              <a:rPr lang="tr-TR" altLang="tr-TR" sz="1800" b="1" dirty="0"/>
              <a:t>.  KIVILCIM .................  Kaynak              Fanlar</a:t>
            </a:r>
          </a:p>
          <a:p>
            <a:pPr>
              <a:lnSpc>
                <a:spcPct val="80000"/>
              </a:lnSpc>
              <a:buFont typeface="Wingdings" pitchFamily="2" charset="2"/>
              <a:buNone/>
            </a:pPr>
            <a:r>
              <a:rPr lang="tr-TR" altLang="tr-TR" sz="1800" b="1" dirty="0"/>
              <a:t>                                           Zımpara              Miller   </a:t>
            </a:r>
          </a:p>
          <a:p>
            <a:pPr>
              <a:lnSpc>
                <a:spcPct val="80000"/>
              </a:lnSpc>
              <a:buFont typeface="Wingdings" pitchFamily="2" charset="2"/>
              <a:buNone/>
            </a:pPr>
            <a:r>
              <a:rPr lang="tr-TR" altLang="tr-TR" sz="1800" b="1" dirty="0"/>
              <a:t>                                           Kesme                  Çekiç, pense  </a:t>
            </a:r>
          </a:p>
          <a:p>
            <a:pPr>
              <a:lnSpc>
                <a:spcPct val="80000"/>
              </a:lnSpc>
              <a:buFont typeface="Wingdings" pitchFamily="2" charset="2"/>
              <a:buNone/>
            </a:pPr>
            <a:endParaRPr lang="tr-TR" altLang="tr-TR" sz="1800" b="1" dirty="0"/>
          </a:p>
          <a:p>
            <a:pPr>
              <a:lnSpc>
                <a:spcPct val="80000"/>
              </a:lnSpc>
              <a:buFont typeface="Wingdings" pitchFamily="2" charset="2"/>
              <a:buNone/>
            </a:pPr>
            <a:r>
              <a:rPr lang="tr-TR" altLang="tr-TR" sz="1800" b="1" dirty="0"/>
              <a:t>ISINMIŞ YÜZEYLER   ....   Borular</a:t>
            </a:r>
          </a:p>
          <a:p>
            <a:pPr>
              <a:lnSpc>
                <a:spcPct val="80000"/>
              </a:lnSpc>
              <a:buFont typeface="Wingdings" pitchFamily="2" charset="2"/>
              <a:buNone/>
            </a:pPr>
            <a:r>
              <a:rPr lang="tr-TR" altLang="tr-TR" sz="1800" b="1" dirty="0"/>
              <a:t>                                                  Isıtıcılar</a:t>
            </a:r>
          </a:p>
          <a:p>
            <a:pPr>
              <a:lnSpc>
                <a:spcPct val="80000"/>
              </a:lnSpc>
              <a:buFont typeface="Wingdings" pitchFamily="2" charset="2"/>
              <a:buNone/>
            </a:pPr>
            <a:r>
              <a:rPr lang="tr-TR" altLang="tr-TR" sz="1800" b="1" dirty="0"/>
              <a:t>                                                  Motor yüzeyleri</a:t>
            </a:r>
          </a:p>
          <a:p>
            <a:pPr>
              <a:lnSpc>
                <a:spcPct val="80000"/>
              </a:lnSpc>
              <a:buFont typeface="Wingdings" pitchFamily="2" charset="2"/>
              <a:buNone/>
            </a:pPr>
            <a:r>
              <a:rPr lang="tr-TR" altLang="tr-TR" sz="1800" b="1" dirty="0"/>
              <a:t>                                                  Kazanlar</a:t>
            </a:r>
          </a:p>
          <a:p>
            <a:pPr>
              <a:lnSpc>
                <a:spcPct val="80000"/>
              </a:lnSpc>
              <a:buFont typeface="Wingdings" pitchFamily="2" charset="2"/>
              <a:buNone/>
            </a:pPr>
            <a:endParaRPr lang="tr-TR" altLang="tr-TR" sz="1800" b="1" dirty="0"/>
          </a:p>
          <a:p>
            <a:pPr>
              <a:lnSpc>
                <a:spcPct val="80000"/>
              </a:lnSpc>
              <a:buFont typeface="Wingdings" pitchFamily="2" charset="2"/>
              <a:buNone/>
            </a:pPr>
            <a:r>
              <a:rPr lang="tr-TR" altLang="tr-TR" sz="1800" b="1" dirty="0"/>
              <a:t>ELEKTRİK    .......................   Elektrik kaçağı </a:t>
            </a:r>
          </a:p>
          <a:p>
            <a:pPr>
              <a:lnSpc>
                <a:spcPct val="80000"/>
              </a:lnSpc>
              <a:buFont typeface="Wingdings" pitchFamily="2" charset="2"/>
              <a:buNone/>
            </a:pPr>
            <a:r>
              <a:rPr lang="tr-TR" altLang="tr-TR" sz="1800" b="1" dirty="0"/>
              <a:t>                                                   Kısa devre </a:t>
            </a:r>
          </a:p>
          <a:p>
            <a:pPr>
              <a:lnSpc>
                <a:spcPct val="80000"/>
              </a:lnSpc>
              <a:buFont typeface="Wingdings" pitchFamily="2" charset="2"/>
              <a:buNone/>
            </a:pPr>
            <a:r>
              <a:rPr lang="tr-TR" altLang="tr-TR" sz="1800" b="1" dirty="0"/>
              <a:t>                                                    Statik elektrik </a:t>
            </a:r>
          </a:p>
        </p:txBody>
      </p:sp>
      <p:sp>
        <p:nvSpPr>
          <p:cNvPr id="3" name="Slayt Numarası Yer Tutucusu 2"/>
          <p:cNvSpPr>
            <a:spLocks noGrp="1"/>
          </p:cNvSpPr>
          <p:nvPr>
            <p:ph type="sldNum" sz="quarter" idx="12"/>
          </p:nvPr>
        </p:nvSpPr>
        <p:spPr/>
        <p:txBody>
          <a:bodyPr/>
          <a:lstStyle/>
          <a:p>
            <a:fld id="{A427530A-A503-4F46-BAEC-AA74D2EFDD5B}" type="slidenum">
              <a:rPr lang="tr-TR" smtClean="0"/>
              <a:t>15</a:t>
            </a:fld>
            <a:endParaRPr lang="tr-TR"/>
          </a:p>
        </p:txBody>
      </p:sp>
    </p:spTree>
    <p:extLst>
      <p:ext uri="{BB962C8B-B14F-4D97-AF65-F5344CB8AC3E}">
        <p14:creationId xmlns:p14="http://schemas.microsoft.com/office/powerpoint/2010/main" val="1381812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Oval 2"/>
          <p:cNvSpPr>
            <a:spLocks noChangeArrowheads="1"/>
          </p:cNvSpPr>
          <p:nvPr/>
        </p:nvSpPr>
        <p:spPr bwMode="auto">
          <a:xfrm>
            <a:off x="3810000" y="2590800"/>
            <a:ext cx="2209800" cy="1752600"/>
          </a:xfrm>
          <a:prstGeom prst="ellipse">
            <a:avLst/>
          </a:prstGeom>
          <a:noFill/>
          <a:ln w="9525">
            <a:solidFill>
              <a:srgbClr val="FF0000"/>
            </a:solidFill>
            <a:round/>
            <a:headEnd/>
            <a:tailEnd/>
          </a:ln>
          <a:scene3d>
            <a:camera prst="legacyObliqueTopRight"/>
            <a:lightRig rig="legacyFlat3" dir="b"/>
          </a:scene3d>
          <a:sp3d extrusionH="430200" prstMaterial="legacyMatte">
            <a:bevelT w="13500" h="13500" prst="angle"/>
            <a:bevelB w="13500" h="13500" prst="angle"/>
            <a:extrusionClr>
              <a:srgbClr val="FF0000"/>
            </a:extrusionClr>
          </a:sp3d>
          <a:extLst>
            <a:ext uri="{909E8E84-426E-40DD-AFC4-6F175D3DCCD1}">
              <a14:hiddenFill xmlns:a14="http://schemas.microsoft.com/office/drawing/2010/main">
                <a:solidFill>
                  <a:srgbClr val="FFFFFF"/>
                </a:solidFill>
              </a14:hiddenFill>
            </a:ext>
          </a:extLst>
        </p:spPr>
        <p:txBody>
          <a:bodyPr wrap="none" anchor="ctr">
            <a:flatTx/>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tr-TR" altLang="tr-TR"/>
          </a:p>
        </p:txBody>
      </p:sp>
      <p:sp>
        <p:nvSpPr>
          <p:cNvPr id="61444" name="Text Box 3"/>
          <p:cNvSpPr txBox="1">
            <a:spLocks noChangeArrowheads="1"/>
          </p:cNvSpPr>
          <p:nvPr/>
        </p:nvSpPr>
        <p:spPr bwMode="auto">
          <a:xfrm>
            <a:off x="3962400" y="3048002"/>
            <a:ext cx="198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50000"/>
              </a:spcBef>
            </a:pPr>
            <a:r>
              <a:rPr lang="tr-TR" altLang="tr-TR" sz="2000">
                <a:solidFill>
                  <a:schemeClr val="tx2"/>
                </a:solidFill>
                <a:latin typeface="Times New Roman" pitchFamily="18" charset="0"/>
              </a:rPr>
              <a:t>YANGIN TEHLİKESİ</a:t>
            </a:r>
          </a:p>
        </p:txBody>
      </p:sp>
      <p:pic>
        <p:nvPicPr>
          <p:cNvPr id="61445" name="Picture 4" descr="Carmon-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2" y="4343400"/>
            <a:ext cx="207327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Rectangle 5"/>
          <p:cNvSpPr>
            <a:spLocks noChangeArrowheads="1"/>
          </p:cNvSpPr>
          <p:nvPr/>
        </p:nvSpPr>
        <p:spPr bwMode="auto">
          <a:xfrm>
            <a:off x="914400" y="44196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tr-TR" altLang="tr-TR"/>
          </a:p>
        </p:txBody>
      </p:sp>
      <p:grpSp>
        <p:nvGrpSpPr>
          <p:cNvPr id="61447" name="Group 6"/>
          <p:cNvGrpSpPr>
            <a:grpSpLocks/>
          </p:cNvGrpSpPr>
          <p:nvPr/>
        </p:nvGrpSpPr>
        <p:grpSpPr bwMode="auto">
          <a:xfrm>
            <a:off x="3635375" y="4459290"/>
            <a:ext cx="1874838" cy="1082675"/>
            <a:chOff x="0" y="6"/>
            <a:chExt cx="1181" cy="682"/>
          </a:xfrm>
        </p:grpSpPr>
        <p:sp>
          <p:nvSpPr>
            <p:cNvPr id="61457" name="Rectangle 7"/>
            <p:cNvSpPr>
              <a:spLocks noChangeArrowheads="1"/>
            </p:cNvSpPr>
            <p:nvPr/>
          </p:nvSpPr>
          <p:spPr bwMode="auto">
            <a:xfrm>
              <a:off x="0" y="6"/>
              <a:ext cx="1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tr-TR" altLang="tr-TR"/>
            </a:p>
          </p:txBody>
        </p:sp>
        <p:grpSp>
          <p:nvGrpSpPr>
            <p:cNvPr id="61458" name="Group 8"/>
            <p:cNvGrpSpPr>
              <a:grpSpLocks/>
            </p:cNvGrpSpPr>
            <p:nvPr/>
          </p:nvGrpSpPr>
          <p:grpSpPr bwMode="auto">
            <a:xfrm>
              <a:off x="0" y="6"/>
              <a:ext cx="6" cy="682"/>
              <a:chOff x="0" y="12"/>
              <a:chExt cx="6" cy="682"/>
            </a:xfrm>
          </p:grpSpPr>
          <p:sp>
            <p:nvSpPr>
              <p:cNvPr id="61459" name="Rectangle 9"/>
              <p:cNvSpPr>
                <a:spLocks noChangeArrowheads="1"/>
              </p:cNvSpPr>
              <p:nvPr/>
            </p:nvSpPr>
            <p:spPr bwMode="auto">
              <a:xfrm>
                <a:off x="0" y="12"/>
                <a:ext cx="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tr-TR" altLang="tr-TR"/>
              </a:p>
            </p:txBody>
          </p:sp>
          <p:sp>
            <p:nvSpPr>
              <p:cNvPr id="61460" name="Rectangle 10"/>
              <p:cNvSpPr>
                <a:spLocks noChangeArrowheads="1"/>
              </p:cNvSpPr>
              <p:nvPr/>
            </p:nvSpPr>
            <p:spPr bwMode="auto">
              <a:xfrm>
                <a:off x="0" y="12"/>
                <a:ext cx="6"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tr-TR" altLang="tr-TR" sz="700">
                    <a:solidFill>
                      <a:srgbClr val="333333"/>
                    </a:solidFill>
                    <a:latin typeface="Hiragino Kaku Gothic Pro"/>
                  </a:rPr>
                  <a:t>  </a:t>
                </a:r>
                <a:r>
                  <a:rPr lang="tr-TR" altLang="tr-TR" sz="5800">
                    <a:solidFill>
                      <a:srgbClr val="333333"/>
                    </a:solidFill>
                    <a:latin typeface="Hiragino Kaku Gothic Pro"/>
                  </a:rPr>
                  <a:t> </a:t>
                </a:r>
                <a:r>
                  <a:rPr lang="tr-TR" altLang="tr-TR" sz="700">
                    <a:solidFill>
                      <a:srgbClr val="333333"/>
                    </a:solidFill>
                    <a:latin typeface="Hiragino Kaku Gothic Pro"/>
                  </a:rPr>
                  <a:t>                                                             </a:t>
                </a:r>
              </a:p>
            </p:txBody>
          </p:sp>
        </p:grpSp>
      </p:grpSp>
      <p:pic>
        <p:nvPicPr>
          <p:cNvPr id="61448" name="Picture 11" descr="Cigaret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2" y="304802"/>
            <a:ext cx="14636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Line 12"/>
          <p:cNvSpPr>
            <a:spLocks noChangeShapeType="1"/>
          </p:cNvSpPr>
          <p:nvPr/>
        </p:nvSpPr>
        <p:spPr bwMode="auto">
          <a:xfrm flipH="1">
            <a:off x="6096000" y="2438400"/>
            <a:ext cx="152400" cy="152400"/>
          </a:xfrm>
          <a:prstGeom prst="line">
            <a:avLst/>
          </a:prstGeom>
          <a:noFill/>
          <a:ln w="9525">
            <a:solidFill>
              <a:schemeClr val="tx1"/>
            </a:solidFill>
            <a:round/>
            <a:headEnd/>
            <a:tailEnd type="triangle" w="med" len="med"/>
          </a:ln>
          <a:scene3d>
            <a:camera prst="legacyObliqueTopRight"/>
            <a:lightRig rig="legacyFlat3" dir="b"/>
          </a:scene3d>
          <a:sp3d extrusionH="430200" prstMaterial="legacyMatte">
            <a:bevelT w="13500" h="13500" prst="angle"/>
            <a:bevelB w="13500" h="13500" prst="angle"/>
            <a:extrusionClr>
              <a:schemeClr val="tx1"/>
            </a:extrusionClr>
          </a:sp3d>
          <a:extLst>
            <a:ext uri="{909E8E84-426E-40DD-AFC4-6F175D3DCCD1}">
              <a14:hiddenFill xmlns:a14="http://schemas.microsoft.com/office/drawing/2010/main">
                <a:noFill/>
              </a14:hiddenFill>
            </a:ext>
          </a:extLst>
        </p:spPr>
        <p:txBody>
          <a:bodyPr anchor="ctr">
            <a:flatTx/>
          </a:bodyPr>
          <a:lstStyle/>
          <a:p>
            <a:endParaRPr lang="tr-TR"/>
          </a:p>
        </p:txBody>
      </p:sp>
      <p:pic>
        <p:nvPicPr>
          <p:cNvPr id="61450" name="Picture 13" descr="checklist1.jpg (17534 by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495800"/>
            <a:ext cx="250825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1" name="Rectangle 14"/>
          <p:cNvSpPr>
            <a:spLocks noChangeArrowheads="1"/>
          </p:cNvSpPr>
          <p:nvPr/>
        </p:nvSpPr>
        <p:spPr bwMode="auto">
          <a:xfrm>
            <a:off x="0" y="24892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tr-TR" altLang="tr-TR"/>
          </a:p>
        </p:txBody>
      </p:sp>
      <p:sp>
        <p:nvSpPr>
          <p:cNvPr id="61452" name="Text Box 15"/>
          <p:cNvSpPr txBox="1">
            <a:spLocks noChangeArrowheads="1"/>
          </p:cNvSpPr>
          <p:nvPr/>
        </p:nvSpPr>
        <p:spPr bwMode="auto">
          <a:xfrm>
            <a:off x="395288" y="908050"/>
            <a:ext cx="35814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buFontTx/>
              <a:buAutoNum type="arabicParenR"/>
            </a:pPr>
            <a:r>
              <a:rPr lang="tr-TR" altLang="tr-TR" sz="2400">
                <a:solidFill>
                  <a:schemeClr val="tx2"/>
                </a:solidFill>
                <a:latin typeface="Times New Roman" pitchFamily="18" charset="0"/>
              </a:rPr>
              <a:t>SİGARA</a:t>
            </a:r>
          </a:p>
          <a:p>
            <a:pPr>
              <a:spcBef>
                <a:spcPct val="50000"/>
              </a:spcBef>
              <a:buFontTx/>
              <a:buAutoNum type="arabicParenR"/>
            </a:pPr>
            <a:r>
              <a:rPr lang="tr-TR" altLang="tr-TR" sz="2400">
                <a:solidFill>
                  <a:schemeClr val="tx2"/>
                </a:solidFill>
                <a:latin typeface="Times New Roman" pitchFamily="18" charset="0"/>
              </a:rPr>
              <a:t>ISITMA</a:t>
            </a:r>
          </a:p>
          <a:p>
            <a:pPr>
              <a:spcBef>
                <a:spcPct val="50000"/>
              </a:spcBef>
              <a:buFontTx/>
              <a:buAutoNum type="arabicParenR"/>
            </a:pPr>
            <a:r>
              <a:rPr lang="tr-TR" altLang="tr-TR" sz="2400">
                <a:solidFill>
                  <a:schemeClr val="tx2"/>
                </a:solidFill>
                <a:latin typeface="Times New Roman" pitchFamily="18" charset="0"/>
              </a:rPr>
              <a:t>ELEKTRİK</a:t>
            </a:r>
          </a:p>
          <a:p>
            <a:pPr>
              <a:spcBef>
                <a:spcPct val="50000"/>
              </a:spcBef>
              <a:buFontTx/>
              <a:buAutoNum type="arabicParenR"/>
            </a:pPr>
            <a:r>
              <a:rPr lang="tr-TR" altLang="tr-TR" sz="2400">
                <a:solidFill>
                  <a:schemeClr val="tx2"/>
                </a:solidFill>
                <a:latin typeface="Times New Roman" pitchFamily="18" charset="0"/>
              </a:rPr>
              <a:t>KAYNAK, KESME </a:t>
            </a:r>
          </a:p>
          <a:p>
            <a:pPr algn="ctr">
              <a:spcBef>
                <a:spcPct val="50000"/>
              </a:spcBef>
              <a:buFontTx/>
              <a:buAutoNum type="arabicParenR"/>
            </a:pPr>
            <a:endParaRPr lang="tr-TR" altLang="tr-TR" sz="2400">
              <a:solidFill>
                <a:schemeClr val="tx2"/>
              </a:solidFill>
              <a:latin typeface="Times New Roman" pitchFamily="18" charset="0"/>
            </a:endParaRPr>
          </a:p>
        </p:txBody>
      </p:sp>
      <p:pic>
        <p:nvPicPr>
          <p:cNvPr id="61453" name="Picture 16" descr="Lit cigarette left on tab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2" y="838202"/>
            <a:ext cx="190817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4" name="Line 17"/>
          <p:cNvSpPr>
            <a:spLocks noChangeShapeType="1"/>
          </p:cNvSpPr>
          <p:nvPr/>
        </p:nvSpPr>
        <p:spPr bwMode="auto">
          <a:xfrm>
            <a:off x="3657600" y="2362200"/>
            <a:ext cx="304800" cy="533400"/>
          </a:xfrm>
          <a:prstGeom prst="line">
            <a:avLst/>
          </a:prstGeom>
          <a:noFill/>
          <a:ln w="9525">
            <a:solidFill>
              <a:schemeClr val="tx1"/>
            </a:solidFill>
            <a:round/>
            <a:headEnd/>
            <a:tailEnd type="triangle" w="med" len="med"/>
          </a:ln>
          <a:scene3d>
            <a:camera prst="legacyObliqueTopRight"/>
            <a:lightRig rig="legacyFlat3" dir="b"/>
          </a:scene3d>
          <a:sp3d extrusionH="430200" prstMaterial="legacyMatte">
            <a:bevelT w="13500" h="13500" prst="angle"/>
            <a:bevelB w="13500" h="13500" prst="angle"/>
            <a:extrusionClr>
              <a:schemeClr val="tx1"/>
            </a:extrusionClr>
          </a:sp3d>
          <a:extLst>
            <a:ext uri="{909E8E84-426E-40DD-AFC4-6F175D3DCCD1}">
              <a14:hiddenFill xmlns:a14="http://schemas.microsoft.com/office/drawing/2010/main">
                <a:noFill/>
              </a14:hiddenFill>
            </a:ext>
          </a:extLst>
        </p:spPr>
        <p:txBody>
          <a:bodyPr anchor="ctr">
            <a:flatTx/>
          </a:bodyPr>
          <a:lstStyle/>
          <a:p>
            <a:endParaRPr lang="tr-TR"/>
          </a:p>
        </p:txBody>
      </p:sp>
      <p:sp>
        <p:nvSpPr>
          <p:cNvPr id="61455" name="Line 18"/>
          <p:cNvSpPr>
            <a:spLocks noChangeShapeType="1"/>
          </p:cNvSpPr>
          <p:nvPr/>
        </p:nvSpPr>
        <p:spPr bwMode="auto">
          <a:xfrm>
            <a:off x="2667000" y="1676400"/>
            <a:ext cx="2438400" cy="533400"/>
          </a:xfrm>
          <a:prstGeom prst="line">
            <a:avLst/>
          </a:prstGeom>
          <a:noFill/>
          <a:ln w="9525">
            <a:solidFill>
              <a:schemeClr val="tx1"/>
            </a:solidFill>
            <a:round/>
            <a:headEnd/>
            <a:tailEnd type="triangle" w="med" len="med"/>
          </a:ln>
          <a:scene3d>
            <a:camera prst="legacyObliqueTopRight"/>
            <a:lightRig rig="legacyFlat3" dir="b"/>
          </a:scene3d>
          <a:sp3d extrusionH="430200" prstMaterial="legacyMatte">
            <a:bevelT w="13500" h="13500" prst="angle"/>
            <a:bevelB w="13500" h="13500" prst="angle"/>
            <a:extrusionClr>
              <a:schemeClr val="tx1"/>
            </a:extrusionClr>
          </a:sp3d>
          <a:extLst>
            <a:ext uri="{909E8E84-426E-40DD-AFC4-6F175D3DCCD1}">
              <a14:hiddenFill xmlns:a14="http://schemas.microsoft.com/office/drawing/2010/main">
                <a:noFill/>
              </a14:hiddenFill>
            </a:ext>
          </a:extLst>
        </p:spPr>
        <p:txBody>
          <a:bodyPr anchor="ctr">
            <a:flatTx/>
          </a:bodyPr>
          <a:lstStyle/>
          <a:p>
            <a:endParaRPr lang="tr-TR"/>
          </a:p>
        </p:txBody>
      </p:sp>
      <p:sp>
        <p:nvSpPr>
          <p:cNvPr id="61456" name="Line 19"/>
          <p:cNvSpPr>
            <a:spLocks noChangeShapeType="1"/>
          </p:cNvSpPr>
          <p:nvPr/>
        </p:nvSpPr>
        <p:spPr bwMode="auto">
          <a:xfrm flipV="1">
            <a:off x="5029200" y="4495800"/>
            <a:ext cx="76200" cy="990600"/>
          </a:xfrm>
          <a:prstGeom prst="line">
            <a:avLst/>
          </a:prstGeom>
          <a:noFill/>
          <a:ln w="9525">
            <a:solidFill>
              <a:schemeClr val="tx1"/>
            </a:solidFill>
            <a:round/>
            <a:headEnd/>
            <a:tailEnd type="triangle" w="med" len="med"/>
          </a:ln>
          <a:scene3d>
            <a:camera prst="legacyObliqueTopRight"/>
            <a:lightRig rig="legacyFlat3" dir="b"/>
          </a:scene3d>
          <a:sp3d extrusionH="430200" prstMaterial="legacyMatte">
            <a:bevelT w="13500" h="13500" prst="angle"/>
            <a:bevelB w="13500" h="13500" prst="angle"/>
            <a:extrusionClr>
              <a:schemeClr val="tx1"/>
            </a:extrusionClr>
          </a:sp3d>
          <a:extLst>
            <a:ext uri="{909E8E84-426E-40DD-AFC4-6F175D3DCCD1}">
              <a14:hiddenFill xmlns:a14="http://schemas.microsoft.com/office/drawing/2010/main">
                <a:noFill/>
              </a14:hiddenFill>
            </a:ext>
          </a:extLst>
        </p:spPr>
        <p:txBody>
          <a:bodyPr anchor="ctr">
            <a:flatTx/>
          </a:bodyPr>
          <a:lstStyle/>
          <a:p>
            <a:endParaRPr lang="tr-TR"/>
          </a:p>
        </p:txBody>
      </p:sp>
      <p:sp>
        <p:nvSpPr>
          <p:cNvPr id="3" name="Slayt Numarası Yer Tutucusu 2"/>
          <p:cNvSpPr>
            <a:spLocks noGrp="1"/>
          </p:cNvSpPr>
          <p:nvPr>
            <p:ph type="sldNum" sz="quarter" idx="12"/>
          </p:nvPr>
        </p:nvSpPr>
        <p:spPr/>
        <p:txBody>
          <a:bodyPr/>
          <a:lstStyle/>
          <a:p>
            <a:fld id="{A427530A-A503-4F46-BAEC-AA74D2EFDD5B}" type="slidenum">
              <a:rPr lang="tr-TR" smtClean="0"/>
              <a:t>16</a:t>
            </a:fld>
            <a:endParaRPr lang="tr-TR"/>
          </a:p>
        </p:txBody>
      </p:sp>
    </p:spTree>
    <p:extLst>
      <p:ext uri="{BB962C8B-B14F-4D97-AF65-F5344CB8AC3E}">
        <p14:creationId xmlns:p14="http://schemas.microsoft.com/office/powerpoint/2010/main" val="37454586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2" descr="Dangerous plug with exposed wi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2" y="4419602"/>
            <a:ext cx="190817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3" descr="Overloaded sock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2" y="3962402"/>
            <a:ext cx="190817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4" descr="workplac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990602"/>
            <a:ext cx="1943100"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descr="live electrics">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16764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Oval 6"/>
          <p:cNvSpPr>
            <a:spLocks noChangeArrowheads="1"/>
          </p:cNvSpPr>
          <p:nvPr/>
        </p:nvSpPr>
        <p:spPr bwMode="auto">
          <a:xfrm>
            <a:off x="3657600" y="3048000"/>
            <a:ext cx="1905000" cy="1047750"/>
          </a:xfrm>
          <a:prstGeom prst="ellipse">
            <a:avLst/>
          </a:prstGeom>
          <a:noFill/>
          <a:ln w="9525">
            <a:solidFill>
              <a:schemeClr val="tx1"/>
            </a:solidFill>
            <a:round/>
            <a:headEnd/>
            <a:tailEnd/>
          </a:ln>
          <a:scene3d>
            <a:camera prst="legacyObliqueTopRight"/>
            <a:lightRig rig="legacyFlat3" dir="b"/>
          </a:scene3d>
          <a:sp3d extrusionH="430200" prstMaterial="legacyMatte">
            <a:bevelT w="13500" h="13500" prst="angle"/>
            <a:bevelB w="13500" h="13500" prst="angle"/>
            <a:extrusionClr>
              <a:schemeClr val="tx1"/>
            </a:extrusionClr>
          </a:sp3d>
          <a:extLst>
            <a:ext uri="{909E8E84-426E-40DD-AFC4-6F175D3DCCD1}">
              <a14:hiddenFill xmlns:a14="http://schemas.microsoft.com/office/drawing/2010/main">
                <a:solidFill>
                  <a:srgbClr val="FFFFFF"/>
                </a:solidFill>
              </a14:hiddenFill>
            </a:ext>
          </a:extLst>
        </p:spPr>
        <p:txBody>
          <a:bodyPr wrap="none" anchor="ctr">
            <a:flatTx/>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tr-TR" altLang="tr-TR"/>
          </a:p>
        </p:txBody>
      </p:sp>
      <p:sp>
        <p:nvSpPr>
          <p:cNvPr id="62472" name="Text Box 7"/>
          <p:cNvSpPr txBox="1">
            <a:spLocks noChangeArrowheads="1"/>
          </p:cNvSpPr>
          <p:nvPr/>
        </p:nvSpPr>
        <p:spPr bwMode="auto">
          <a:xfrm>
            <a:off x="3733800" y="334486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50000"/>
              </a:spcBef>
            </a:pPr>
            <a:r>
              <a:rPr lang="tr-TR" altLang="tr-TR" sz="2000">
                <a:solidFill>
                  <a:schemeClr val="tx2"/>
                </a:solidFill>
                <a:latin typeface="Times New Roman" pitchFamily="18" charset="0"/>
              </a:rPr>
              <a:t>Elektrik</a:t>
            </a:r>
          </a:p>
        </p:txBody>
      </p:sp>
      <p:pic>
        <p:nvPicPr>
          <p:cNvPr id="62473" name="Picture 8" descr="BD04924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14802" y="457202"/>
            <a:ext cx="1166813"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4" name="AutoShape 9" descr="Damaged cable"/>
          <p:cNvSpPr>
            <a:spLocks noChangeAspect="1" noChangeArrowheads="1"/>
          </p:cNvSpPr>
          <p:nvPr/>
        </p:nvSpPr>
        <p:spPr bwMode="auto">
          <a:xfrm>
            <a:off x="3617915" y="2789240"/>
            <a:ext cx="190817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tr-TR" altLang="tr-TR"/>
          </a:p>
        </p:txBody>
      </p:sp>
      <p:pic>
        <p:nvPicPr>
          <p:cNvPr id="62475" name="Picture 10" descr="Damaged cab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2" y="4648202"/>
            <a:ext cx="190817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12"/>
          </p:nvPr>
        </p:nvSpPr>
        <p:spPr/>
        <p:txBody>
          <a:bodyPr/>
          <a:lstStyle/>
          <a:p>
            <a:fld id="{A427530A-A503-4F46-BAEC-AA74D2EFDD5B}" type="slidenum">
              <a:rPr lang="tr-TR" smtClean="0"/>
              <a:t>17</a:t>
            </a:fld>
            <a:endParaRPr lang="tr-TR"/>
          </a:p>
        </p:txBody>
      </p:sp>
    </p:spTree>
    <p:extLst>
      <p:ext uri="{BB962C8B-B14F-4D97-AF65-F5344CB8AC3E}">
        <p14:creationId xmlns:p14="http://schemas.microsoft.com/office/powerpoint/2010/main" val="3626596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8 Resim" descr="yanma.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6777" y="1125540"/>
            <a:ext cx="6945313"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a:spLocks noChangeArrowheads="1"/>
          </p:cNvSpPr>
          <p:nvPr/>
        </p:nvSpPr>
        <p:spPr bwMode="auto">
          <a:xfrm>
            <a:off x="179388" y="549275"/>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YANGIN ÜÇGENİ</a:t>
            </a:r>
          </a:p>
        </p:txBody>
      </p:sp>
      <p:sp>
        <p:nvSpPr>
          <p:cNvPr id="3" name="Slayt Numarası Yer Tutucusu 2"/>
          <p:cNvSpPr>
            <a:spLocks noGrp="1"/>
          </p:cNvSpPr>
          <p:nvPr>
            <p:ph type="sldNum" sz="quarter" idx="12"/>
          </p:nvPr>
        </p:nvSpPr>
        <p:spPr/>
        <p:txBody>
          <a:bodyPr/>
          <a:lstStyle/>
          <a:p>
            <a:fld id="{A427530A-A503-4F46-BAEC-AA74D2EFDD5B}" type="slidenum">
              <a:rPr lang="tr-TR" smtClean="0"/>
              <a:t>18</a:t>
            </a:fld>
            <a:endParaRPr lang="tr-TR"/>
          </a:p>
        </p:txBody>
      </p:sp>
    </p:spTree>
    <p:extLst>
      <p:ext uri="{BB962C8B-B14F-4D97-AF65-F5344CB8AC3E}">
        <p14:creationId xmlns:p14="http://schemas.microsoft.com/office/powerpoint/2010/main" val="96345745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3"/>
          <p:cNvSpPr txBox="1">
            <a:spLocks noChangeArrowheads="1"/>
          </p:cNvSpPr>
          <p:nvPr/>
        </p:nvSpPr>
        <p:spPr bwMode="auto">
          <a:xfrm>
            <a:off x="971550" y="692152"/>
            <a:ext cx="7086600" cy="701675"/>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YANMA ÇEŞİTLERİ</a:t>
            </a:r>
          </a:p>
        </p:txBody>
      </p:sp>
      <p:sp>
        <p:nvSpPr>
          <p:cNvPr id="17412" name="Text Box 4"/>
          <p:cNvSpPr txBox="1">
            <a:spLocks noChangeArrowheads="1"/>
          </p:cNvSpPr>
          <p:nvPr/>
        </p:nvSpPr>
        <p:spPr bwMode="auto">
          <a:xfrm>
            <a:off x="914400" y="1978027"/>
            <a:ext cx="7924800" cy="2443163"/>
          </a:xfrm>
          <a:prstGeom prst="rect">
            <a:avLst/>
          </a:prstGeom>
          <a:noFill/>
          <a:ln w="9525">
            <a:noFill/>
            <a:miter lim="800000"/>
            <a:headEnd/>
            <a:tailEnd/>
          </a:ln>
          <a:effectLst/>
        </p:spPr>
        <p:txBody>
          <a:bodyPr>
            <a:spAutoFit/>
          </a:bodyPr>
          <a:lstStyle/>
          <a:p>
            <a:pPr marL="457200" indent="-457200" algn="just">
              <a:spcBef>
                <a:spcPct val="50000"/>
              </a:spcBef>
              <a:buFontTx/>
              <a:buAutoNum type="arabicPeriod"/>
              <a:defRPr/>
            </a:pPr>
            <a:r>
              <a:rPr lang="tr-TR" sz="2800" dirty="0">
                <a:solidFill>
                  <a:schemeClr val="tx2"/>
                </a:solidFill>
                <a:latin typeface="+mj-lt"/>
              </a:rPr>
              <a:t>YAVAŞ YANMA</a:t>
            </a:r>
          </a:p>
          <a:p>
            <a:pPr marL="457200" indent="-457200" algn="just">
              <a:spcBef>
                <a:spcPct val="50000"/>
              </a:spcBef>
              <a:buFontTx/>
              <a:buAutoNum type="arabicPeriod"/>
              <a:defRPr/>
            </a:pPr>
            <a:r>
              <a:rPr kumimoji="1" lang="tr-TR" sz="2800" dirty="0">
                <a:solidFill>
                  <a:schemeClr val="tx2"/>
                </a:solidFill>
                <a:latin typeface="+mj-lt"/>
              </a:rPr>
              <a:t>KENDİ KENDİNE YANMA</a:t>
            </a:r>
          </a:p>
          <a:p>
            <a:pPr marL="457200" indent="-457200" algn="just">
              <a:spcBef>
                <a:spcPct val="50000"/>
              </a:spcBef>
              <a:buFontTx/>
              <a:buAutoNum type="arabicPeriod"/>
              <a:defRPr/>
            </a:pPr>
            <a:r>
              <a:rPr kumimoji="1" lang="tr-TR" sz="2800" dirty="0">
                <a:solidFill>
                  <a:schemeClr val="tx2"/>
                </a:solidFill>
                <a:latin typeface="+mj-lt"/>
              </a:rPr>
              <a:t>HIZLI YANMA</a:t>
            </a:r>
          </a:p>
          <a:p>
            <a:pPr marL="457200" indent="-457200" algn="just">
              <a:spcBef>
                <a:spcPct val="50000"/>
              </a:spcBef>
              <a:buFontTx/>
              <a:buAutoNum type="arabicPeriod"/>
              <a:defRPr/>
            </a:pPr>
            <a:r>
              <a:rPr kumimoji="1" lang="tr-TR" sz="2800" dirty="0">
                <a:solidFill>
                  <a:schemeClr val="tx2"/>
                </a:solidFill>
                <a:latin typeface="+mj-lt"/>
              </a:rPr>
              <a:t>PARLAMA – PATLAMA ŞEKLİNDE YANMA</a:t>
            </a:r>
            <a:endParaRPr lang="tr-TR" sz="2800" dirty="0">
              <a:solidFill>
                <a:schemeClr val="tx2"/>
              </a:solidFill>
              <a:latin typeface="+mj-lt"/>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19</a:t>
            </a:fld>
            <a:endParaRPr lang="tr-TR"/>
          </a:p>
        </p:txBody>
      </p:sp>
    </p:spTree>
    <p:extLst>
      <p:ext uri="{BB962C8B-B14F-4D97-AF65-F5344CB8AC3E}">
        <p14:creationId xmlns:p14="http://schemas.microsoft.com/office/powerpoint/2010/main" val="2607195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4"/>
          <p:cNvSpPr>
            <a:spLocks noChangeArrowheads="1"/>
          </p:cNvSpPr>
          <p:nvPr/>
        </p:nvSpPr>
        <p:spPr bwMode="auto">
          <a:xfrm>
            <a:off x="3779838" y="549275"/>
            <a:ext cx="937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t>YANGIN</a:t>
            </a:r>
          </a:p>
        </p:txBody>
      </p:sp>
      <p:sp>
        <p:nvSpPr>
          <p:cNvPr id="48132" name="Rectangle 6"/>
          <p:cNvSpPr>
            <a:spLocks noChangeArrowheads="1"/>
          </p:cNvSpPr>
          <p:nvPr/>
        </p:nvSpPr>
        <p:spPr bwMode="auto">
          <a:xfrm>
            <a:off x="592091" y="1143893"/>
            <a:ext cx="8250621"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534988" indent="-534988">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dirty="0"/>
              <a:t>YANMA</a:t>
            </a:r>
          </a:p>
          <a:p>
            <a:endParaRPr lang="tr-TR" altLang="tr-TR" b="1" dirty="0"/>
          </a:p>
          <a:p>
            <a:r>
              <a:rPr lang="tr-TR" altLang="tr-TR" dirty="0"/>
              <a:t>KİMYASAL VE FİZİKSEL DEĞİŞİMLERİ İÇEREN BİR OKSİTLENME REAKSİYONUDUR</a:t>
            </a:r>
          </a:p>
          <a:p>
            <a:endParaRPr lang="tr-TR" altLang="tr-TR" dirty="0"/>
          </a:p>
          <a:p>
            <a:pPr>
              <a:buFontTx/>
              <a:buBlip>
                <a:blip r:embed="rId2"/>
              </a:buBlip>
            </a:pPr>
            <a:r>
              <a:rPr lang="tr-TR" altLang="tr-TR" dirty="0"/>
              <a:t>YANMA İÇİN YANICI MADDENİN BİR OKSİJEN KAYNAĞI İLE REAKSİYONA GİRMESİ VE YANMANIN BAŞLAMASI İÇİN ATEŞLEME  GEREKİR. </a:t>
            </a:r>
          </a:p>
          <a:p>
            <a:pPr>
              <a:buFontTx/>
              <a:buBlip>
                <a:blip r:embed="rId2"/>
              </a:buBlip>
            </a:pPr>
            <a:endParaRPr lang="tr-TR" altLang="tr-TR" dirty="0"/>
          </a:p>
          <a:p>
            <a:pPr>
              <a:buFontTx/>
              <a:buBlip>
                <a:blip r:embed="rId2"/>
              </a:buBlip>
            </a:pPr>
            <a:r>
              <a:rPr lang="tr-TR" altLang="tr-TR" dirty="0"/>
              <a:t>MEYDANA GELEN REAKSİYON GENELLİKLE EKSOTERMİK (ISI VEREN) BİR REAKSİYONDUR</a:t>
            </a:r>
          </a:p>
          <a:p>
            <a:pPr>
              <a:buFontTx/>
              <a:buBlip>
                <a:blip r:embed="rId2"/>
              </a:buBlip>
            </a:pPr>
            <a:endParaRPr lang="tr-TR" altLang="tr-TR" dirty="0"/>
          </a:p>
          <a:p>
            <a:pPr>
              <a:buFontTx/>
              <a:buBlip>
                <a:blip r:embed="rId2"/>
              </a:buBlip>
            </a:pPr>
            <a:r>
              <a:rPr lang="tr-TR" altLang="tr-TR" dirty="0"/>
              <a:t>REAKSİYON GENELLİKLE GÖRÜNEBİLİR ALEVLE BİRLİKTE DEVAM EDER</a:t>
            </a:r>
          </a:p>
        </p:txBody>
      </p:sp>
      <p:sp>
        <p:nvSpPr>
          <p:cNvPr id="48133" name="Rectangle 8"/>
          <p:cNvSpPr>
            <a:spLocks noChangeArrowheads="1"/>
          </p:cNvSpPr>
          <p:nvPr/>
        </p:nvSpPr>
        <p:spPr bwMode="auto">
          <a:xfrm>
            <a:off x="1061545" y="4506475"/>
            <a:ext cx="526568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dirty="0"/>
              <a:t>YANGIN</a:t>
            </a:r>
          </a:p>
          <a:p>
            <a:endParaRPr lang="tr-TR" altLang="tr-TR" b="1" dirty="0"/>
          </a:p>
          <a:p>
            <a:pPr>
              <a:buFontTx/>
              <a:buBlip>
                <a:blip r:embed="rId2"/>
              </a:buBlip>
            </a:pPr>
            <a:r>
              <a:rPr lang="tr-TR" altLang="tr-TR" dirty="0"/>
              <a:t>İSTENMEYEN</a:t>
            </a:r>
          </a:p>
          <a:p>
            <a:pPr>
              <a:buFontTx/>
              <a:buBlip>
                <a:blip r:embed="rId2"/>
              </a:buBlip>
            </a:pPr>
            <a:endParaRPr lang="tr-TR" altLang="tr-TR" dirty="0"/>
          </a:p>
          <a:p>
            <a:pPr>
              <a:buFontTx/>
              <a:buBlip>
                <a:blip r:embed="rId2"/>
              </a:buBlip>
            </a:pPr>
            <a:r>
              <a:rPr lang="tr-TR" altLang="tr-TR" dirty="0"/>
              <a:t>KONTROL EDİLEMEYEN</a:t>
            </a:r>
          </a:p>
          <a:p>
            <a:pPr>
              <a:buFontTx/>
              <a:buBlip>
                <a:blip r:embed="rId2"/>
              </a:buBlip>
            </a:pPr>
            <a:endParaRPr lang="tr-TR" altLang="tr-TR" dirty="0"/>
          </a:p>
          <a:p>
            <a:pPr>
              <a:buFontTx/>
              <a:buBlip>
                <a:blip r:embed="rId2"/>
              </a:buBlip>
            </a:pPr>
            <a:r>
              <a:rPr lang="tr-TR" altLang="tr-TR" dirty="0"/>
              <a:t>HASARA VE ZARARA NEDEN OLAN YANMADIR</a:t>
            </a:r>
          </a:p>
        </p:txBody>
      </p:sp>
      <p:sp>
        <p:nvSpPr>
          <p:cNvPr id="3" name="Slayt Numarası Yer Tutucusu 2"/>
          <p:cNvSpPr>
            <a:spLocks noGrp="1"/>
          </p:cNvSpPr>
          <p:nvPr>
            <p:ph type="sldNum" sz="quarter" idx="12"/>
          </p:nvPr>
        </p:nvSpPr>
        <p:spPr/>
        <p:txBody>
          <a:bodyPr/>
          <a:lstStyle/>
          <a:p>
            <a:fld id="{A427530A-A503-4F46-BAEC-AA74D2EFDD5B}" type="slidenum">
              <a:rPr lang="tr-TR" smtClean="0"/>
              <a:t>2</a:t>
            </a:fld>
            <a:endParaRPr lang="tr-TR"/>
          </a:p>
        </p:txBody>
      </p:sp>
    </p:spTree>
    <p:extLst>
      <p:ext uri="{BB962C8B-B14F-4D97-AF65-F5344CB8AC3E}">
        <p14:creationId xmlns:p14="http://schemas.microsoft.com/office/powerpoint/2010/main" val="8675962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3"/>
          <p:cNvSpPr txBox="1">
            <a:spLocks noChangeArrowheads="1"/>
          </p:cNvSpPr>
          <p:nvPr/>
        </p:nvSpPr>
        <p:spPr bwMode="auto">
          <a:xfrm>
            <a:off x="35496" y="1466629"/>
            <a:ext cx="8686800" cy="3739485"/>
          </a:xfrm>
          <a:prstGeom prst="rect">
            <a:avLst/>
          </a:prstGeom>
          <a:noFill/>
          <a:ln w="9525">
            <a:noFill/>
            <a:miter lim="800000"/>
            <a:headEnd/>
            <a:tailEnd/>
          </a:ln>
          <a:effectLst/>
        </p:spPr>
        <p:txBody>
          <a:bodyPr>
            <a:spAutoFit/>
          </a:bodyPr>
          <a:lstStyle/>
          <a:p>
            <a:pPr marL="457200" indent="-457200" algn="just">
              <a:spcBef>
                <a:spcPct val="50000"/>
              </a:spcBef>
              <a:defRPr/>
            </a:pPr>
            <a:r>
              <a:rPr lang="tr-TR" sz="2800" dirty="0">
                <a:latin typeface="+mj-lt"/>
              </a:rPr>
              <a:t>	Yavaş yanma şu durumlarda meydana gelir.</a:t>
            </a:r>
          </a:p>
          <a:p>
            <a:pPr marL="457200" indent="-457200" algn="just">
              <a:spcBef>
                <a:spcPct val="50000"/>
              </a:spcBef>
              <a:buFontTx/>
              <a:buAutoNum type="arabicParenR"/>
              <a:defRPr/>
            </a:pPr>
            <a:r>
              <a:rPr lang="tr-TR" sz="2800" dirty="0">
                <a:latin typeface="+mj-lt"/>
              </a:rPr>
              <a:t>Yanıcı maddenin bünyesi itibarıyla, yanıcı buhar veya gaz meydana getiremediği halde;</a:t>
            </a:r>
          </a:p>
          <a:p>
            <a:pPr marL="457200" indent="-457200" algn="just">
              <a:spcBef>
                <a:spcPct val="50000"/>
              </a:spcBef>
              <a:buFontTx/>
              <a:buAutoNum type="arabicParenR"/>
              <a:defRPr/>
            </a:pPr>
            <a:r>
              <a:rPr lang="tr-TR" sz="2800" dirty="0">
                <a:latin typeface="+mj-lt"/>
              </a:rPr>
              <a:t> Yeterli ısının olmaması halinde;</a:t>
            </a:r>
          </a:p>
          <a:p>
            <a:pPr marL="457200" indent="-457200" algn="just">
              <a:spcBef>
                <a:spcPct val="50000"/>
              </a:spcBef>
              <a:buFontTx/>
              <a:buAutoNum type="arabicParenR"/>
              <a:defRPr/>
            </a:pPr>
            <a:r>
              <a:rPr lang="tr-TR" sz="2800" dirty="0">
                <a:latin typeface="+mj-lt"/>
              </a:rPr>
              <a:t>Yeterli oksijenin olmaması halinde; yavaş yanma meydana gelmektedir. </a:t>
            </a:r>
          </a:p>
          <a:p>
            <a:pPr marL="457200" indent="-457200" algn="just">
              <a:spcBef>
                <a:spcPct val="50000"/>
              </a:spcBef>
              <a:defRPr/>
            </a:pPr>
            <a:r>
              <a:rPr lang="tr-TR" dirty="0">
                <a:latin typeface="+mj-lt"/>
              </a:rPr>
              <a:t>		</a:t>
            </a:r>
            <a:endParaRPr lang="tr-TR" sz="4400" dirty="0">
              <a:latin typeface="+mj-lt"/>
            </a:endParaRPr>
          </a:p>
        </p:txBody>
      </p:sp>
      <p:sp>
        <p:nvSpPr>
          <p:cNvPr id="5" name="Rectangle 4"/>
          <p:cNvSpPr>
            <a:spLocks noChangeArrowheads="1"/>
          </p:cNvSpPr>
          <p:nvPr/>
        </p:nvSpPr>
        <p:spPr bwMode="auto">
          <a:xfrm>
            <a:off x="0" y="765175"/>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YAVAŞ YANMA</a:t>
            </a:r>
          </a:p>
        </p:txBody>
      </p:sp>
      <p:sp>
        <p:nvSpPr>
          <p:cNvPr id="3" name="Slayt Numarası Yer Tutucusu 2"/>
          <p:cNvSpPr>
            <a:spLocks noGrp="1"/>
          </p:cNvSpPr>
          <p:nvPr>
            <p:ph type="sldNum" sz="quarter" idx="12"/>
          </p:nvPr>
        </p:nvSpPr>
        <p:spPr/>
        <p:txBody>
          <a:bodyPr/>
          <a:lstStyle/>
          <a:p>
            <a:fld id="{A427530A-A503-4F46-BAEC-AA74D2EFDD5B}" type="slidenum">
              <a:rPr lang="tr-TR" smtClean="0"/>
              <a:t>20</a:t>
            </a:fld>
            <a:endParaRPr lang="tr-TR"/>
          </a:p>
        </p:txBody>
      </p:sp>
    </p:spTree>
    <p:extLst>
      <p:ext uri="{BB962C8B-B14F-4D97-AF65-F5344CB8AC3E}">
        <p14:creationId xmlns:p14="http://schemas.microsoft.com/office/powerpoint/2010/main" val="12878350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3"/>
          <p:cNvSpPr txBox="1">
            <a:spLocks noChangeArrowheads="1"/>
          </p:cNvSpPr>
          <p:nvPr/>
        </p:nvSpPr>
        <p:spPr bwMode="auto">
          <a:xfrm>
            <a:off x="-36512" y="1548730"/>
            <a:ext cx="8686800" cy="3970318"/>
          </a:xfrm>
          <a:prstGeom prst="rect">
            <a:avLst/>
          </a:prstGeom>
          <a:noFill/>
          <a:ln w="9525">
            <a:noFill/>
            <a:miter lim="800000"/>
            <a:headEnd/>
            <a:tailEnd/>
          </a:ln>
          <a:effectLst/>
        </p:spPr>
        <p:txBody>
          <a:bodyPr>
            <a:spAutoFit/>
          </a:bodyPr>
          <a:lstStyle/>
          <a:p>
            <a:pPr marL="457200" indent="-457200" algn="just">
              <a:spcBef>
                <a:spcPct val="50000"/>
              </a:spcBef>
              <a:defRPr/>
            </a:pPr>
            <a:r>
              <a:rPr lang="tr-TR" dirty="0">
                <a:solidFill>
                  <a:schemeClr val="tx2"/>
                </a:solidFill>
                <a:latin typeface="+mj-lt"/>
              </a:rPr>
              <a:t>		</a:t>
            </a:r>
            <a:r>
              <a:rPr lang="tr-TR" sz="2800" dirty="0">
                <a:latin typeface="+mj-lt"/>
                <a:cs typeface="Times New Roman" pitchFamily="18" charset="0"/>
              </a:rPr>
              <a:t>Örneğin demir (</a:t>
            </a:r>
            <a:r>
              <a:rPr lang="tr-TR" sz="2800" dirty="0" err="1">
                <a:latin typeface="+mj-lt"/>
                <a:cs typeface="Times New Roman" pitchFamily="18" charset="0"/>
              </a:rPr>
              <a:t>F</a:t>
            </a:r>
            <a:r>
              <a:rPr lang="tr-TR" sz="2800" dirty="0" err="1">
                <a:latin typeface="+mj-lt"/>
              </a:rPr>
              <a:t>e</a:t>
            </a:r>
            <a:r>
              <a:rPr lang="tr-TR" sz="2800" dirty="0">
                <a:latin typeface="+mj-lt"/>
                <a:cs typeface="Times New Roman" pitchFamily="18" charset="0"/>
              </a:rPr>
              <a:t>), bakır (</a:t>
            </a:r>
            <a:r>
              <a:rPr lang="tr-TR" sz="2800" dirty="0" err="1">
                <a:latin typeface="+mj-lt"/>
                <a:cs typeface="Times New Roman" pitchFamily="18" charset="0"/>
              </a:rPr>
              <a:t>Cu</a:t>
            </a:r>
            <a:r>
              <a:rPr lang="tr-TR" sz="2800" dirty="0">
                <a:latin typeface="+mj-lt"/>
                <a:cs typeface="Times New Roman" pitchFamily="18" charset="0"/>
              </a:rPr>
              <a:t>), gibi metallerin havadaki</a:t>
            </a:r>
            <a:r>
              <a:rPr lang="tr-TR" sz="2800" dirty="0">
                <a:latin typeface="+mj-lt"/>
              </a:rPr>
              <a:t> </a:t>
            </a:r>
            <a:r>
              <a:rPr lang="tr-TR" sz="2800" dirty="0">
                <a:latin typeface="+mj-lt"/>
                <a:cs typeface="Times New Roman" pitchFamily="18" charset="0"/>
              </a:rPr>
              <a:t>oksijen ve hava ısısıyla oksitlenmesi olayında olduğu gibi.</a:t>
            </a:r>
            <a:r>
              <a:rPr lang="tr-TR" sz="2800" dirty="0">
                <a:latin typeface="+mj-lt"/>
              </a:rPr>
              <a:t> 	</a:t>
            </a:r>
            <a:r>
              <a:rPr lang="tr-TR" sz="2800" dirty="0">
                <a:latin typeface="+mj-lt"/>
                <a:cs typeface="Times New Roman" pitchFamily="18" charset="0"/>
              </a:rPr>
              <a:t>Yanıcı madde buhar veya gaz çıkaramamakta</a:t>
            </a:r>
            <a:r>
              <a:rPr lang="tr-TR" sz="2800" dirty="0">
                <a:latin typeface="+mj-lt"/>
              </a:rPr>
              <a:t> d</a:t>
            </a:r>
            <a:r>
              <a:rPr lang="tr-TR" sz="2800" dirty="0">
                <a:latin typeface="+mj-lt"/>
                <a:cs typeface="Times New Roman" pitchFamily="18" charset="0"/>
              </a:rPr>
              <a:t>olayısıyla</a:t>
            </a:r>
            <a:r>
              <a:rPr lang="tr-TR" sz="2800" dirty="0">
                <a:latin typeface="+mj-lt"/>
              </a:rPr>
              <a:t> </a:t>
            </a:r>
            <a:r>
              <a:rPr lang="tr-TR" sz="2800" dirty="0">
                <a:latin typeface="+mj-lt"/>
                <a:cs typeface="Times New Roman" pitchFamily="18" charset="0"/>
              </a:rPr>
              <a:t>demir oksit (</a:t>
            </a:r>
            <a:r>
              <a:rPr lang="tr-TR" sz="2800" dirty="0" err="1">
                <a:latin typeface="+mj-lt"/>
                <a:cs typeface="Times New Roman" pitchFamily="18" charset="0"/>
              </a:rPr>
              <a:t>F</a:t>
            </a:r>
            <a:r>
              <a:rPr lang="tr-TR" sz="2800" dirty="0" err="1">
                <a:latin typeface="+mj-lt"/>
              </a:rPr>
              <a:t>e</a:t>
            </a:r>
            <a:r>
              <a:rPr lang="tr-TR" sz="2800" dirty="0" err="1">
                <a:latin typeface="+mj-lt"/>
                <a:cs typeface="Times New Roman" pitchFamily="18" charset="0"/>
              </a:rPr>
              <a:t>O</a:t>
            </a:r>
            <a:r>
              <a:rPr lang="tr-TR" sz="2800" dirty="0">
                <a:latin typeface="+mj-lt"/>
                <a:cs typeface="Times New Roman" pitchFamily="18" charset="0"/>
              </a:rPr>
              <a:t>) veya bakır oksit (</a:t>
            </a:r>
            <a:r>
              <a:rPr lang="tr-TR" sz="2800" dirty="0" err="1">
                <a:latin typeface="+mj-lt"/>
                <a:cs typeface="Times New Roman" pitchFamily="18" charset="0"/>
              </a:rPr>
              <a:t>CuO</a:t>
            </a:r>
            <a:r>
              <a:rPr lang="tr-TR" sz="2800" dirty="0">
                <a:latin typeface="+mj-lt"/>
                <a:cs typeface="Times New Roman" pitchFamily="18" charset="0"/>
              </a:rPr>
              <a:t>) oluşmaktadır. </a:t>
            </a:r>
            <a:endParaRPr lang="tr-TR" sz="2800" dirty="0">
              <a:latin typeface="+mj-lt"/>
            </a:endParaRPr>
          </a:p>
          <a:p>
            <a:pPr marL="457200" indent="-457200" algn="just">
              <a:spcBef>
                <a:spcPct val="50000"/>
              </a:spcBef>
              <a:defRPr/>
            </a:pPr>
            <a:r>
              <a:rPr lang="tr-TR" sz="2800" dirty="0">
                <a:latin typeface="+mj-lt"/>
              </a:rPr>
              <a:t>	</a:t>
            </a:r>
            <a:r>
              <a:rPr lang="tr-TR" sz="2800" dirty="0">
                <a:latin typeface="+mj-lt"/>
                <a:cs typeface="Times New Roman" pitchFamily="18" charset="0"/>
              </a:rPr>
              <a:t>Bir</a:t>
            </a:r>
            <a:r>
              <a:rPr lang="tr-TR" sz="2800" dirty="0">
                <a:latin typeface="+mj-lt"/>
              </a:rPr>
              <a:t> </a:t>
            </a:r>
            <a:r>
              <a:rPr lang="tr-TR" sz="2800" dirty="0">
                <a:latin typeface="+mj-lt"/>
                <a:cs typeface="Times New Roman" pitchFamily="18" charset="0"/>
              </a:rPr>
              <a:t>başka örnek ise yeterli oksijen olmaması durumunda</a:t>
            </a:r>
            <a:r>
              <a:rPr lang="tr-TR" sz="2800" dirty="0">
                <a:latin typeface="+mj-lt"/>
              </a:rPr>
              <a:t> </a:t>
            </a:r>
            <a:r>
              <a:rPr lang="tr-TR" sz="2800" dirty="0">
                <a:latin typeface="+mj-lt"/>
                <a:cs typeface="Times New Roman" pitchFamily="18" charset="0"/>
              </a:rPr>
              <a:t>canlıların solunum olayı da bir nevi yavaş yanma</a:t>
            </a:r>
            <a:r>
              <a:rPr lang="tr-TR" sz="2800" dirty="0">
                <a:latin typeface="+mj-lt"/>
              </a:rPr>
              <a:t> </a:t>
            </a:r>
            <a:r>
              <a:rPr lang="tr-TR" sz="2800" dirty="0">
                <a:latin typeface="+mj-lt"/>
                <a:cs typeface="Times New Roman" pitchFamily="18" charset="0"/>
              </a:rPr>
              <a:t>olayıdır</a:t>
            </a:r>
            <a:r>
              <a:rPr lang="tr-TR" sz="2800" dirty="0">
                <a:latin typeface="+mj-lt"/>
              </a:rPr>
              <a:t>.</a:t>
            </a:r>
          </a:p>
          <a:p>
            <a:pPr marL="457200" indent="-457200" algn="r">
              <a:spcBef>
                <a:spcPct val="50000"/>
              </a:spcBef>
              <a:defRPr/>
            </a:pPr>
            <a:endParaRPr lang="tr-TR" sz="2800" dirty="0">
              <a:latin typeface="+mj-lt"/>
            </a:endParaRPr>
          </a:p>
        </p:txBody>
      </p:sp>
      <p:sp>
        <p:nvSpPr>
          <p:cNvPr id="5" name="Rectangle 4"/>
          <p:cNvSpPr>
            <a:spLocks noChangeArrowheads="1"/>
          </p:cNvSpPr>
          <p:nvPr/>
        </p:nvSpPr>
        <p:spPr bwMode="auto">
          <a:xfrm>
            <a:off x="0" y="692150"/>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YAVAŞ YANMA</a:t>
            </a:r>
          </a:p>
        </p:txBody>
      </p:sp>
      <p:sp>
        <p:nvSpPr>
          <p:cNvPr id="3" name="Slayt Numarası Yer Tutucusu 2"/>
          <p:cNvSpPr>
            <a:spLocks noGrp="1"/>
          </p:cNvSpPr>
          <p:nvPr>
            <p:ph type="sldNum" sz="quarter" idx="12"/>
          </p:nvPr>
        </p:nvSpPr>
        <p:spPr/>
        <p:txBody>
          <a:bodyPr/>
          <a:lstStyle/>
          <a:p>
            <a:fld id="{A427530A-A503-4F46-BAEC-AA74D2EFDD5B}" type="slidenum">
              <a:rPr lang="tr-TR" smtClean="0"/>
              <a:t>21</a:t>
            </a:fld>
            <a:endParaRPr lang="tr-TR"/>
          </a:p>
        </p:txBody>
      </p:sp>
    </p:spTree>
    <p:extLst>
      <p:ext uri="{BB962C8B-B14F-4D97-AF65-F5344CB8AC3E}">
        <p14:creationId xmlns:p14="http://schemas.microsoft.com/office/powerpoint/2010/main" val="36934664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935420" y="1143002"/>
            <a:ext cx="7858883" cy="5355312"/>
          </a:xfrm>
          <a:prstGeom prst="rect">
            <a:avLst/>
          </a:prstGeom>
          <a:noFill/>
          <a:ln w="9525">
            <a:noFill/>
            <a:miter lim="800000"/>
            <a:headEnd/>
            <a:tailEnd/>
          </a:ln>
          <a:effectLst/>
        </p:spPr>
        <p:txBody>
          <a:bodyPr wrap="square">
            <a:spAutoFit/>
          </a:bodyPr>
          <a:lstStyle/>
          <a:p>
            <a:pPr>
              <a:lnSpc>
                <a:spcPct val="150000"/>
              </a:lnSpc>
              <a:spcBef>
                <a:spcPct val="50000"/>
              </a:spcBef>
              <a:defRPr/>
            </a:pPr>
            <a:r>
              <a:rPr lang="tr-TR" sz="3200" dirty="0">
                <a:solidFill>
                  <a:srgbClr val="FF0000"/>
                </a:solidFill>
                <a:latin typeface="+mj-lt"/>
              </a:rPr>
              <a:t>	</a:t>
            </a:r>
            <a:r>
              <a:rPr lang="tr-TR" sz="2800" dirty="0">
                <a:latin typeface="+mj-lt"/>
              </a:rPr>
              <a:t>Yavaş yanmanın zamanla hızlı yanmaya dönüşmesidir.  Özellikle bitkisel kökenli yağlı maddeler normal hava ısısı ve oksijeni, içinde kolaylıkla oksitlenmekte ve bu oksitlenme sırasında gittikçe artan ısı bir süre sonra alevlenmeye yetecek dereceyi bularak maddenin kendiliğinden tutuşmasına neden olmaktadır.</a:t>
            </a:r>
            <a:r>
              <a:rPr lang="tr-TR" sz="2800" dirty="0">
                <a:solidFill>
                  <a:schemeClr val="bg2"/>
                </a:solidFill>
                <a:latin typeface="+mj-lt"/>
              </a:rPr>
              <a:t> </a:t>
            </a:r>
            <a:r>
              <a:rPr lang="tr-TR" sz="2800" dirty="0">
                <a:solidFill>
                  <a:srgbClr val="FF0000"/>
                </a:solidFill>
                <a:latin typeface="+mj-lt"/>
              </a:rPr>
              <a:t>Örneğin bezir yağına bulaştırılmış bez parçası.  </a:t>
            </a:r>
            <a:endParaRPr lang="tr-TR" sz="2800" dirty="0">
              <a:solidFill>
                <a:schemeClr val="bg2"/>
              </a:solidFill>
              <a:latin typeface="+mj-lt"/>
            </a:endParaRPr>
          </a:p>
        </p:txBody>
      </p:sp>
      <p:sp>
        <p:nvSpPr>
          <p:cNvPr id="5" name="Rectangle 4"/>
          <p:cNvSpPr>
            <a:spLocks noChangeArrowheads="1"/>
          </p:cNvSpPr>
          <p:nvPr/>
        </p:nvSpPr>
        <p:spPr bwMode="auto">
          <a:xfrm>
            <a:off x="179388" y="260350"/>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KENDİ KENDİNE YANMA</a:t>
            </a:r>
          </a:p>
        </p:txBody>
      </p:sp>
      <p:sp>
        <p:nvSpPr>
          <p:cNvPr id="3" name="Slayt Numarası Yer Tutucusu 2"/>
          <p:cNvSpPr>
            <a:spLocks noGrp="1"/>
          </p:cNvSpPr>
          <p:nvPr>
            <p:ph type="sldNum" sz="quarter" idx="12"/>
          </p:nvPr>
        </p:nvSpPr>
        <p:spPr/>
        <p:txBody>
          <a:bodyPr/>
          <a:lstStyle/>
          <a:p>
            <a:fld id="{A427530A-A503-4F46-BAEC-AA74D2EFDD5B}" type="slidenum">
              <a:rPr lang="tr-TR" smtClean="0"/>
              <a:t>22</a:t>
            </a:fld>
            <a:endParaRPr lang="tr-TR"/>
          </a:p>
        </p:txBody>
      </p:sp>
    </p:spTree>
    <p:extLst>
      <p:ext uri="{BB962C8B-B14F-4D97-AF65-F5344CB8AC3E}">
        <p14:creationId xmlns:p14="http://schemas.microsoft.com/office/powerpoint/2010/main" val="28514466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p:cNvSpPr txBox="1">
            <a:spLocks noChangeArrowheads="1"/>
          </p:cNvSpPr>
          <p:nvPr/>
        </p:nvSpPr>
        <p:spPr bwMode="auto">
          <a:xfrm>
            <a:off x="976805" y="1565114"/>
            <a:ext cx="7538545" cy="4401205"/>
          </a:xfrm>
          <a:prstGeom prst="rect">
            <a:avLst/>
          </a:prstGeom>
          <a:noFill/>
          <a:ln w="9525">
            <a:noFill/>
            <a:miter lim="800000"/>
            <a:headEnd/>
            <a:tailEnd/>
          </a:ln>
          <a:effectLst/>
        </p:spPr>
        <p:txBody>
          <a:bodyPr wrap="square">
            <a:spAutoFit/>
          </a:bodyPr>
          <a:lstStyle/>
          <a:p>
            <a:pPr algn="just">
              <a:spcBef>
                <a:spcPct val="50000"/>
              </a:spcBef>
              <a:defRPr/>
            </a:pPr>
            <a:r>
              <a:rPr lang="tr-TR" sz="2800" b="1" dirty="0">
                <a:solidFill>
                  <a:srgbClr val="FF0000"/>
                </a:solidFill>
                <a:latin typeface="+mj-lt"/>
              </a:rPr>
              <a:t>1) ALEVLİ YANMA:</a:t>
            </a:r>
            <a:r>
              <a:rPr lang="tr-TR" sz="2800" dirty="0">
                <a:solidFill>
                  <a:schemeClr val="bg2"/>
                </a:solidFill>
                <a:latin typeface="+mj-lt"/>
              </a:rPr>
              <a:t> </a:t>
            </a:r>
            <a:r>
              <a:rPr lang="tr-TR" sz="2800" dirty="0">
                <a:latin typeface="+mj-lt"/>
              </a:rPr>
              <a:t>yanmanın bütün belirtileri (alev, ısı, ışık, korlaşma) ile oluştuğu bir olaydır. Meydana gelen yanıcı buhar ve gazlar oksijenle birleşirken alev meydana getirirler.</a:t>
            </a:r>
          </a:p>
          <a:p>
            <a:pPr algn="just">
              <a:spcBef>
                <a:spcPct val="50000"/>
              </a:spcBef>
              <a:defRPr/>
            </a:pPr>
            <a:r>
              <a:rPr lang="tr-TR" sz="2800" b="1" dirty="0">
                <a:solidFill>
                  <a:srgbClr val="FF0000"/>
                </a:solidFill>
                <a:latin typeface="+mj-lt"/>
              </a:rPr>
              <a:t>2) KORLAŞMA :</a:t>
            </a:r>
            <a:r>
              <a:rPr lang="tr-TR" sz="2800" dirty="0">
                <a:solidFill>
                  <a:schemeClr val="bg2"/>
                </a:solidFill>
                <a:latin typeface="+mj-lt"/>
              </a:rPr>
              <a:t> </a:t>
            </a:r>
            <a:r>
              <a:rPr lang="tr-TR" sz="2800" dirty="0">
                <a:latin typeface="+mj-lt"/>
              </a:rPr>
              <a:t>Katı maddelerde yangının son evresinde meydana gelen yüksek ısıdaki alevsiz yanma şeklidir.</a:t>
            </a:r>
          </a:p>
          <a:p>
            <a:pPr algn="just">
              <a:spcBef>
                <a:spcPct val="50000"/>
              </a:spcBef>
              <a:defRPr/>
            </a:pPr>
            <a:r>
              <a:rPr lang="tr-TR" sz="2800" dirty="0">
                <a:latin typeface="+mj-lt"/>
              </a:rPr>
              <a:t>(Gazı alınmış kok ve odun kömürleri, sigaranın yanışı gibi)</a:t>
            </a:r>
          </a:p>
        </p:txBody>
      </p:sp>
      <p:sp>
        <p:nvSpPr>
          <p:cNvPr id="5" name="Rectangle 4"/>
          <p:cNvSpPr>
            <a:spLocks noChangeArrowheads="1"/>
          </p:cNvSpPr>
          <p:nvPr/>
        </p:nvSpPr>
        <p:spPr bwMode="auto">
          <a:xfrm>
            <a:off x="0" y="836613"/>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HIZLI YANMA</a:t>
            </a:r>
          </a:p>
        </p:txBody>
      </p:sp>
      <p:sp>
        <p:nvSpPr>
          <p:cNvPr id="3" name="Slayt Numarası Yer Tutucusu 2"/>
          <p:cNvSpPr>
            <a:spLocks noGrp="1"/>
          </p:cNvSpPr>
          <p:nvPr>
            <p:ph type="sldNum" sz="quarter" idx="12"/>
          </p:nvPr>
        </p:nvSpPr>
        <p:spPr/>
        <p:txBody>
          <a:bodyPr/>
          <a:lstStyle/>
          <a:p>
            <a:fld id="{A427530A-A503-4F46-BAEC-AA74D2EFDD5B}" type="slidenum">
              <a:rPr lang="tr-TR" smtClean="0"/>
              <a:t>23</a:t>
            </a:fld>
            <a:endParaRPr lang="tr-TR"/>
          </a:p>
        </p:txBody>
      </p:sp>
    </p:spTree>
    <p:extLst>
      <p:ext uri="{BB962C8B-B14F-4D97-AF65-F5344CB8AC3E}">
        <p14:creationId xmlns:p14="http://schemas.microsoft.com/office/powerpoint/2010/main" val="26314909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304800" y="1835529"/>
            <a:ext cx="8534400" cy="3323987"/>
          </a:xfrm>
          <a:prstGeom prst="rect">
            <a:avLst/>
          </a:prstGeom>
          <a:noFill/>
          <a:ln w="9525">
            <a:noFill/>
            <a:miter lim="800000"/>
            <a:headEnd/>
            <a:tailEnd/>
          </a:ln>
          <a:effectLst/>
        </p:spPr>
        <p:txBody>
          <a:bodyPr>
            <a:spAutoFit/>
          </a:bodyPr>
          <a:lstStyle/>
          <a:p>
            <a:pPr>
              <a:spcBef>
                <a:spcPct val="50000"/>
              </a:spcBef>
              <a:defRPr/>
            </a:pPr>
            <a:r>
              <a:rPr lang="tr-TR" sz="2800" dirty="0">
                <a:solidFill>
                  <a:schemeClr val="bg2"/>
                </a:solidFill>
                <a:latin typeface="+mj-lt"/>
              </a:rPr>
              <a:t>	</a:t>
            </a:r>
            <a:r>
              <a:rPr lang="tr-TR" sz="2800" dirty="0">
                <a:solidFill>
                  <a:schemeClr val="accent2"/>
                </a:solidFill>
                <a:latin typeface="+mj-lt"/>
              </a:rPr>
              <a:t>Parlama şeklinde yanma ;</a:t>
            </a:r>
            <a:r>
              <a:rPr lang="tr-TR" sz="2800" dirty="0">
                <a:solidFill>
                  <a:schemeClr val="bg2"/>
                </a:solidFill>
                <a:latin typeface="+mj-lt"/>
              </a:rPr>
              <a:t> </a:t>
            </a:r>
            <a:r>
              <a:rPr lang="tr-TR" sz="2800" dirty="0">
                <a:latin typeface="+mj-lt"/>
              </a:rPr>
              <a:t>Düşük sıcaklıklarda buharlaşan maddelerde görülen yanma şekli.</a:t>
            </a:r>
            <a:r>
              <a:rPr lang="tr-TR" sz="2800" dirty="0">
                <a:solidFill>
                  <a:schemeClr val="bg2"/>
                </a:solidFill>
                <a:latin typeface="+mj-lt"/>
              </a:rPr>
              <a:t> </a:t>
            </a:r>
            <a:r>
              <a:rPr lang="tr-TR" sz="2800" dirty="0">
                <a:solidFill>
                  <a:srgbClr val="FF0000"/>
                </a:solidFill>
                <a:latin typeface="+mj-lt"/>
              </a:rPr>
              <a:t>(Benzin)</a:t>
            </a:r>
          </a:p>
          <a:p>
            <a:pPr>
              <a:spcBef>
                <a:spcPct val="50000"/>
              </a:spcBef>
              <a:defRPr/>
            </a:pPr>
            <a:r>
              <a:rPr lang="tr-TR" sz="2800" dirty="0">
                <a:solidFill>
                  <a:schemeClr val="accent2"/>
                </a:solidFill>
                <a:latin typeface="+mj-lt"/>
              </a:rPr>
              <a:t>	Patlama şeklinde yanma ;</a:t>
            </a:r>
            <a:r>
              <a:rPr lang="tr-TR" sz="2800" dirty="0">
                <a:solidFill>
                  <a:schemeClr val="bg2"/>
                </a:solidFill>
                <a:latin typeface="+mj-lt"/>
              </a:rPr>
              <a:t> </a:t>
            </a:r>
            <a:r>
              <a:rPr lang="tr-TR" sz="2800" dirty="0">
                <a:latin typeface="+mj-lt"/>
              </a:rPr>
              <a:t>Düşük sıcaklıkta buharlaşan sıvılar ile gazların serbest kaldıklarında bulundukları hacmin tamamını kaplamaları neticesinde alt ve üst patlama limitleri arasında, bir ısı kaynağı ile karşılaşmaları halinde meydana gelen yanma şekli. </a:t>
            </a:r>
          </a:p>
        </p:txBody>
      </p:sp>
      <p:sp>
        <p:nvSpPr>
          <p:cNvPr id="5" name="Rectangle 4"/>
          <p:cNvSpPr>
            <a:spLocks noChangeArrowheads="1"/>
          </p:cNvSpPr>
          <p:nvPr/>
        </p:nvSpPr>
        <p:spPr bwMode="auto">
          <a:xfrm>
            <a:off x="179388" y="692150"/>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000" b="1" dirty="0">
                <a:solidFill>
                  <a:schemeClr val="tx2"/>
                </a:solidFill>
                <a:latin typeface="+mj-lt"/>
                <a:ea typeface="+mj-ea"/>
                <a:cs typeface="+mj-cs"/>
              </a:rPr>
              <a:t>PARLAMA-PATLAMA ŞEKLİNDE YANMA</a:t>
            </a:r>
          </a:p>
        </p:txBody>
      </p:sp>
      <p:sp>
        <p:nvSpPr>
          <p:cNvPr id="3" name="Slayt Numarası Yer Tutucusu 2"/>
          <p:cNvSpPr>
            <a:spLocks noGrp="1"/>
          </p:cNvSpPr>
          <p:nvPr>
            <p:ph type="sldNum" sz="quarter" idx="12"/>
          </p:nvPr>
        </p:nvSpPr>
        <p:spPr/>
        <p:txBody>
          <a:bodyPr/>
          <a:lstStyle/>
          <a:p>
            <a:fld id="{A427530A-A503-4F46-BAEC-AA74D2EFDD5B}" type="slidenum">
              <a:rPr lang="tr-TR" smtClean="0"/>
              <a:t>24</a:t>
            </a:fld>
            <a:endParaRPr lang="tr-TR"/>
          </a:p>
        </p:txBody>
      </p:sp>
    </p:spTree>
    <p:extLst>
      <p:ext uri="{BB962C8B-B14F-4D97-AF65-F5344CB8AC3E}">
        <p14:creationId xmlns:p14="http://schemas.microsoft.com/office/powerpoint/2010/main" val="3585250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ChangeArrowheads="1"/>
          </p:cNvSpPr>
          <p:nvPr/>
        </p:nvSpPr>
        <p:spPr bwMode="auto">
          <a:xfrm>
            <a:off x="35496" y="2070821"/>
            <a:ext cx="8686800" cy="4454525"/>
          </a:xfrm>
          <a:prstGeom prst="rect">
            <a:avLst/>
          </a:prstGeom>
          <a:noFill/>
          <a:ln w="9525">
            <a:noFill/>
            <a:miter lim="800000"/>
            <a:headEnd/>
            <a:tailEnd/>
          </a:ln>
          <a:effectLst/>
        </p:spPr>
        <p:txBody>
          <a:bodyPr/>
          <a:lstStyle/>
          <a:p>
            <a:pPr indent="19050" algn="just">
              <a:spcBef>
                <a:spcPct val="20000"/>
              </a:spcBef>
              <a:buClr>
                <a:schemeClr val="tx2"/>
              </a:buClr>
              <a:buSzPct val="75000"/>
              <a:defRPr/>
            </a:pPr>
            <a:r>
              <a:rPr lang="tr-TR" sz="2800" dirty="0">
                <a:solidFill>
                  <a:schemeClr val="bg2"/>
                </a:solidFill>
                <a:latin typeface="+mj-lt"/>
              </a:rPr>
              <a:t>	</a:t>
            </a:r>
            <a:r>
              <a:rPr lang="tr-TR" sz="2800" dirty="0">
                <a:latin typeface="+mj-lt"/>
              </a:rPr>
              <a:t>Normal havada</a:t>
            </a:r>
            <a:r>
              <a:rPr lang="tr-TR" sz="2800" dirty="0">
                <a:solidFill>
                  <a:schemeClr val="bg2"/>
                </a:solidFill>
                <a:latin typeface="+mj-lt"/>
              </a:rPr>
              <a:t> </a:t>
            </a:r>
            <a:r>
              <a:rPr lang="tr-TR" sz="2800" b="1" dirty="0">
                <a:solidFill>
                  <a:srgbClr val="FF0000"/>
                </a:solidFill>
                <a:latin typeface="+mj-lt"/>
              </a:rPr>
              <a:t>%21 Oksijen (O</a:t>
            </a:r>
            <a:r>
              <a:rPr lang="tr-TR" sz="2800" b="1" baseline="-25000" dirty="0">
                <a:solidFill>
                  <a:srgbClr val="FF0000"/>
                </a:solidFill>
                <a:latin typeface="+mj-lt"/>
              </a:rPr>
              <a:t>2</a:t>
            </a:r>
            <a:r>
              <a:rPr lang="tr-TR" sz="2800" b="1" dirty="0">
                <a:solidFill>
                  <a:srgbClr val="FF0000"/>
                </a:solidFill>
                <a:latin typeface="+mj-lt"/>
              </a:rPr>
              <a:t>)</a:t>
            </a:r>
            <a:r>
              <a:rPr lang="tr-TR" sz="2800" b="1" dirty="0">
                <a:latin typeface="+mj-lt"/>
              </a:rPr>
              <a:t>,</a:t>
            </a:r>
            <a:r>
              <a:rPr lang="tr-TR" sz="2800" dirty="0">
                <a:latin typeface="+mj-lt"/>
              </a:rPr>
              <a:t> %78 Azot, %1 de Diğer gazlar mevcuttur.</a:t>
            </a:r>
          </a:p>
          <a:p>
            <a:pPr indent="19050" algn="just">
              <a:spcBef>
                <a:spcPct val="20000"/>
              </a:spcBef>
              <a:buClr>
                <a:schemeClr val="tx2"/>
              </a:buClr>
              <a:buSzPct val="75000"/>
              <a:defRPr/>
            </a:pPr>
            <a:r>
              <a:rPr lang="tr-TR" sz="2800" dirty="0">
                <a:latin typeface="+mj-lt"/>
              </a:rPr>
              <a:t> </a:t>
            </a:r>
            <a:r>
              <a:rPr lang="tr-TR" sz="2800" dirty="0">
                <a:solidFill>
                  <a:schemeClr val="bg2"/>
                </a:solidFill>
                <a:latin typeface="+mj-lt"/>
              </a:rPr>
              <a:t>   	</a:t>
            </a:r>
            <a:r>
              <a:rPr lang="tr-TR" sz="2800" dirty="0">
                <a:solidFill>
                  <a:schemeClr val="accent2"/>
                </a:solidFill>
                <a:latin typeface="+mj-lt"/>
              </a:rPr>
              <a:t>Katı ve sıvılarda</a:t>
            </a:r>
            <a:r>
              <a:rPr lang="tr-TR" sz="2800" dirty="0">
                <a:solidFill>
                  <a:schemeClr val="bg2"/>
                </a:solidFill>
                <a:latin typeface="+mj-lt"/>
              </a:rPr>
              <a:t> </a:t>
            </a:r>
            <a:r>
              <a:rPr lang="tr-TR" sz="2800" dirty="0">
                <a:latin typeface="+mj-lt"/>
              </a:rPr>
              <a:t>havadaki</a:t>
            </a:r>
            <a:r>
              <a:rPr lang="tr-TR" sz="2800" dirty="0">
                <a:solidFill>
                  <a:schemeClr val="bg2"/>
                </a:solidFill>
                <a:latin typeface="+mj-lt"/>
              </a:rPr>
              <a:t> </a:t>
            </a:r>
            <a:r>
              <a:rPr lang="tr-TR" sz="2800" b="1" dirty="0">
                <a:solidFill>
                  <a:srgbClr val="FF0000"/>
                </a:solidFill>
                <a:latin typeface="+mj-lt"/>
              </a:rPr>
              <a:t>oksijen oranı %16 </a:t>
            </a:r>
            <a:r>
              <a:rPr lang="tr-TR" sz="2800" dirty="0">
                <a:solidFill>
                  <a:schemeClr val="accent2"/>
                </a:solidFill>
                <a:latin typeface="+mj-lt"/>
              </a:rPr>
              <a:t>gazlarda </a:t>
            </a:r>
            <a:r>
              <a:rPr lang="tr-TR" sz="2800" dirty="0">
                <a:latin typeface="+mj-lt"/>
              </a:rPr>
              <a:t>ise</a:t>
            </a:r>
            <a:r>
              <a:rPr lang="tr-TR" sz="2800" b="1" dirty="0">
                <a:latin typeface="+mj-lt"/>
              </a:rPr>
              <a:t> </a:t>
            </a:r>
            <a:r>
              <a:rPr lang="tr-TR" sz="2800" dirty="0">
                <a:latin typeface="+mj-lt"/>
              </a:rPr>
              <a:t>havadaki</a:t>
            </a:r>
            <a:r>
              <a:rPr lang="tr-TR" sz="2800" dirty="0">
                <a:solidFill>
                  <a:schemeClr val="bg2"/>
                </a:solidFill>
                <a:latin typeface="+mj-lt"/>
              </a:rPr>
              <a:t> </a:t>
            </a:r>
            <a:r>
              <a:rPr lang="tr-TR" sz="2800" b="1" dirty="0">
                <a:solidFill>
                  <a:srgbClr val="FF0000"/>
                </a:solidFill>
                <a:latin typeface="+mj-lt"/>
              </a:rPr>
              <a:t>oksijen oranı %12 </a:t>
            </a:r>
            <a:r>
              <a:rPr lang="tr-TR" sz="2800" dirty="0" err="1">
                <a:latin typeface="+mj-lt"/>
              </a:rPr>
              <a:t>nin</a:t>
            </a:r>
            <a:r>
              <a:rPr lang="tr-TR" sz="2800" dirty="0">
                <a:latin typeface="+mj-lt"/>
              </a:rPr>
              <a:t> altına düştüğünde yanma yavaşlar ve daha sonra da durur.</a:t>
            </a:r>
          </a:p>
          <a:p>
            <a:pPr indent="19050" algn="just">
              <a:spcBef>
                <a:spcPct val="20000"/>
              </a:spcBef>
              <a:buClr>
                <a:schemeClr val="tx2"/>
              </a:buClr>
              <a:buSzPct val="75000"/>
              <a:defRPr/>
            </a:pPr>
            <a:endParaRPr lang="tr-TR" sz="2800" dirty="0">
              <a:latin typeface="+mj-lt"/>
            </a:endParaRPr>
          </a:p>
          <a:p>
            <a:pPr indent="19050" algn="just">
              <a:spcBef>
                <a:spcPct val="20000"/>
              </a:spcBef>
              <a:buClr>
                <a:schemeClr val="tx2"/>
              </a:buClr>
              <a:buSzPct val="75000"/>
              <a:defRPr/>
            </a:pPr>
            <a:endParaRPr lang="tr-TR" sz="2800" dirty="0">
              <a:latin typeface="+mj-lt"/>
            </a:endParaRPr>
          </a:p>
        </p:txBody>
      </p:sp>
      <p:sp>
        <p:nvSpPr>
          <p:cNvPr id="5" name="Rectangle 4"/>
          <p:cNvSpPr>
            <a:spLocks noChangeArrowheads="1"/>
          </p:cNvSpPr>
          <p:nvPr/>
        </p:nvSpPr>
        <p:spPr bwMode="auto">
          <a:xfrm>
            <a:off x="0" y="692150"/>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YANGIN</a:t>
            </a:r>
          </a:p>
        </p:txBody>
      </p:sp>
      <p:sp>
        <p:nvSpPr>
          <p:cNvPr id="3" name="Slayt Numarası Yer Tutucusu 2"/>
          <p:cNvSpPr>
            <a:spLocks noGrp="1"/>
          </p:cNvSpPr>
          <p:nvPr>
            <p:ph type="sldNum" sz="quarter" idx="12"/>
          </p:nvPr>
        </p:nvSpPr>
        <p:spPr/>
        <p:txBody>
          <a:bodyPr/>
          <a:lstStyle/>
          <a:p>
            <a:fld id="{A427530A-A503-4F46-BAEC-AA74D2EFDD5B}" type="slidenum">
              <a:rPr lang="tr-TR" smtClean="0"/>
              <a:t>25</a:t>
            </a:fld>
            <a:endParaRPr lang="tr-TR"/>
          </a:p>
        </p:txBody>
      </p:sp>
    </p:spTree>
    <p:extLst>
      <p:ext uri="{BB962C8B-B14F-4D97-AF65-F5344CB8AC3E}">
        <p14:creationId xmlns:p14="http://schemas.microsoft.com/office/powerpoint/2010/main" val="3623945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ChangeArrowheads="1"/>
          </p:cNvSpPr>
          <p:nvPr/>
        </p:nvSpPr>
        <p:spPr bwMode="auto">
          <a:xfrm>
            <a:off x="214313" y="549277"/>
            <a:ext cx="8610600" cy="5641975"/>
          </a:xfrm>
          <a:prstGeom prst="rect">
            <a:avLst/>
          </a:prstGeom>
          <a:noFill/>
          <a:ln w="9525">
            <a:noFill/>
            <a:miter lim="800000"/>
            <a:headEnd/>
            <a:tailEnd/>
          </a:ln>
          <a:effectLst/>
        </p:spPr>
        <p:txBody>
          <a:bodyPr/>
          <a:lstStyle/>
          <a:p>
            <a:pPr marL="476250" indent="-476250" algn="just">
              <a:lnSpc>
                <a:spcPct val="90000"/>
              </a:lnSpc>
              <a:spcBef>
                <a:spcPct val="20000"/>
              </a:spcBef>
              <a:buClr>
                <a:schemeClr val="bg1"/>
              </a:buClr>
              <a:defRPr/>
            </a:pPr>
            <a:endParaRPr lang="tr-TR" sz="2800" u="sng" dirty="0">
              <a:solidFill>
                <a:srgbClr val="FF0000"/>
              </a:solidFill>
              <a:effectLst>
                <a:outerShdw blurRad="38100" dist="38100" dir="2700000" algn="tl">
                  <a:srgbClr val="000000">
                    <a:alpha val="43137"/>
                  </a:srgbClr>
                </a:outerShdw>
              </a:effectLst>
              <a:latin typeface="+mj-lt"/>
            </a:endParaRPr>
          </a:p>
          <a:p>
            <a:pPr marL="476250" indent="-476250" algn="just">
              <a:lnSpc>
                <a:spcPct val="90000"/>
              </a:lnSpc>
              <a:spcBef>
                <a:spcPct val="20000"/>
              </a:spcBef>
              <a:buClr>
                <a:schemeClr val="bg1"/>
              </a:buClr>
              <a:defRPr/>
            </a:pPr>
            <a:r>
              <a:rPr lang="tr-TR" sz="4000" dirty="0">
                <a:latin typeface="+mj-lt"/>
              </a:rPr>
              <a:t>	</a:t>
            </a:r>
            <a:r>
              <a:rPr lang="tr-TR" sz="2400" dirty="0">
                <a:latin typeface="+mj-lt"/>
              </a:rPr>
              <a:t>Katı madde (tahta, kağıt, pamuk vs.) yangınlarıdır. </a:t>
            </a:r>
          </a:p>
        </p:txBody>
      </p:sp>
      <p:pic>
        <p:nvPicPr>
          <p:cNvPr id="28676" name="KATIYA~1.MPG">
            <a:hlinkClick r:id="" action="ppaction://media"/>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827088" y="1703390"/>
            <a:ext cx="784860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Rectangle 3"/>
          <p:cNvSpPr>
            <a:spLocks noChangeArrowheads="1"/>
          </p:cNvSpPr>
          <p:nvPr/>
        </p:nvSpPr>
        <p:spPr bwMode="auto">
          <a:xfrm>
            <a:off x="684215" y="5445125"/>
            <a:ext cx="807243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pPr>
            <a:r>
              <a:rPr lang="tr-TR" altLang="tr-TR" sz="2000"/>
              <a:t>Katı yangınlar  : </a:t>
            </a:r>
            <a:r>
              <a:rPr lang="tr-TR" altLang="tr-TR" sz="2000">
                <a:solidFill>
                  <a:srgbClr val="C00000"/>
                </a:solidFill>
              </a:rPr>
              <a:t>Su ve sulu çözeltiler </a:t>
            </a:r>
            <a:r>
              <a:rPr lang="tr-TR" altLang="tr-TR" sz="2000"/>
              <a:t>- </a:t>
            </a:r>
            <a:r>
              <a:rPr lang="tr-TR" altLang="tr-TR" sz="2000">
                <a:solidFill>
                  <a:srgbClr val="56CA61"/>
                </a:solidFill>
              </a:rPr>
              <a:t>Kimyasal Toz </a:t>
            </a:r>
            <a:r>
              <a:rPr lang="tr-TR" altLang="tr-TR" sz="2000"/>
              <a:t>– </a:t>
            </a:r>
            <a:r>
              <a:rPr lang="tr-TR" altLang="tr-TR" sz="2000">
                <a:solidFill>
                  <a:srgbClr val="0070C0"/>
                </a:solidFill>
              </a:rPr>
              <a:t>Köpük</a:t>
            </a:r>
          </a:p>
          <a:p>
            <a:pPr>
              <a:spcBef>
                <a:spcPct val="20000"/>
              </a:spcBef>
            </a:pPr>
            <a:r>
              <a:rPr lang="tr-TR" altLang="tr-TR" sz="2000"/>
              <a:t>Kullanılarak söndürülebilir.</a:t>
            </a:r>
          </a:p>
        </p:txBody>
      </p:sp>
      <p:sp>
        <p:nvSpPr>
          <p:cNvPr id="10" name="Rectangle 4"/>
          <p:cNvSpPr>
            <a:spLocks noChangeArrowheads="1"/>
          </p:cNvSpPr>
          <p:nvPr/>
        </p:nvSpPr>
        <p:spPr bwMode="auto">
          <a:xfrm>
            <a:off x="250825" y="620713"/>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A Sınıfı Yangınlar </a:t>
            </a:r>
          </a:p>
        </p:txBody>
      </p:sp>
      <p:sp>
        <p:nvSpPr>
          <p:cNvPr id="3" name="Slayt Numarası Yer Tutucusu 2"/>
          <p:cNvSpPr>
            <a:spLocks noGrp="1"/>
          </p:cNvSpPr>
          <p:nvPr>
            <p:ph type="sldNum" sz="quarter" idx="12"/>
          </p:nvPr>
        </p:nvSpPr>
        <p:spPr/>
        <p:txBody>
          <a:bodyPr/>
          <a:lstStyle/>
          <a:p>
            <a:fld id="{A427530A-A503-4F46-BAEC-AA74D2EFDD5B}" type="slidenum">
              <a:rPr lang="tr-TR" smtClean="0"/>
              <a:t>26</a:t>
            </a:fld>
            <a:endParaRPr lang="tr-TR"/>
          </a:p>
        </p:txBody>
      </p:sp>
    </p:spTree>
    <p:extLst>
      <p:ext uri="{BB962C8B-B14F-4D97-AF65-F5344CB8AC3E}">
        <p14:creationId xmlns:p14="http://schemas.microsoft.com/office/powerpoint/2010/main" val="1500942364"/>
      </p:ext>
    </p:extLst>
  </p:cSld>
  <p:clrMapOvr>
    <a:masterClrMapping/>
  </p:clrMapOvr>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2867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ChangeArrowheads="1"/>
          </p:cNvSpPr>
          <p:nvPr/>
        </p:nvSpPr>
        <p:spPr bwMode="auto">
          <a:xfrm>
            <a:off x="684215" y="982663"/>
            <a:ext cx="7858125" cy="646112"/>
          </a:xfrm>
          <a:prstGeom prst="rect">
            <a:avLst/>
          </a:prstGeom>
          <a:noFill/>
          <a:ln w="9525">
            <a:noFill/>
            <a:miter lim="800000"/>
            <a:headEnd/>
            <a:tailEnd/>
          </a:ln>
          <a:effectLst/>
        </p:spPr>
        <p:txBody>
          <a:bodyPr>
            <a:spAutoFit/>
          </a:bodyPr>
          <a:lstStyle/>
          <a:p>
            <a:pPr algn="just">
              <a:lnSpc>
                <a:spcPct val="90000"/>
              </a:lnSpc>
              <a:spcBef>
                <a:spcPts val="1200"/>
              </a:spcBef>
              <a:buClr>
                <a:srgbClr val="FF0000"/>
              </a:buClr>
              <a:defRPr/>
            </a:pPr>
            <a:r>
              <a:rPr lang="tr-TR" sz="2000" dirty="0">
                <a:latin typeface="+mj-lt"/>
              </a:rPr>
              <a:t>Yanabilen sıvılar bu sınıfa girer. Benzin, benzol, yağlar, yağlı boyalar, katran vs. yangınlarıdır.</a:t>
            </a:r>
          </a:p>
        </p:txBody>
      </p:sp>
      <p:pic>
        <p:nvPicPr>
          <p:cNvPr id="29700" name="SIVIYA~1.MPG">
            <a:hlinkClick r:id="" action="ppaction://media"/>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1403350" y="1597025"/>
            <a:ext cx="6553200"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3"/>
          <p:cNvSpPr>
            <a:spLocks noChangeArrowheads="1"/>
          </p:cNvSpPr>
          <p:nvPr/>
        </p:nvSpPr>
        <p:spPr bwMode="auto">
          <a:xfrm>
            <a:off x="387350" y="5230813"/>
            <a:ext cx="8001000" cy="1077912"/>
          </a:xfrm>
          <a:prstGeom prst="rect">
            <a:avLst/>
          </a:prstGeom>
          <a:noFill/>
          <a:ln w="9525">
            <a:noFill/>
            <a:miter lim="800000"/>
            <a:headEnd/>
            <a:tailEnd/>
          </a:ln>
        </p:spPr>
        <p:txBody>
          <a:bodyPr>
            <a:spAutoFit/>
          </a:bodyPr>
          <a:lstStyle/>
          <a:p>
            <a:pPr algn="just">
              <a:spcBef>
                <a:spcPct val="20000"/>
              </a:spcBef>
              <a:defRPr/>
            </a:pPr>
            <a:r>
              <a:rPr lang="tr-TR" sz="2000" dirty="0">
                <a:solidFill>
                  <a:srgbClr val="FF0000"/>
                </a:solidFill>
                <a:latin typeface="+mj-lt"/>
              </a:rPr>
              <a:t>	Dikkat : </a:t>
            </a:r>
            <a:r>
              <a:rPr lang="tr-TR" sz="2000" dirty="0">
                <a:latin typeface="+mj-lt"/>
              </a:rPr>
              <a:t>B Sınıfı Yangınların Üzerine </a:t>
            </a:r>
            <a:r>
              <a:rPr lang="tr-TR" sz="2000" dirty="0">
                <a:solidFill>
                  <a:srgbClr val="FF0000"/>
                </a:solidFill>
                <a:latin typeface="+mj-lt"/>
              </a:rPr>
              <a:t>Su</a:t>
            </a:r>
            <a:r>
              <a:rPr lang="tr-TR" sz="2000" dirty="0">
                <a:latin typeface="+mj-lt"/>
              </a:rPr>
              <a:t> atmayın. Atılan sular, yanıcı maddelerin çevreye akmasına ve yayılmasına neden olur.</a:t>
            </a:r>
          </a:p>
          <a:p>
            <a:pPr>
              <a:spcBef>
                <a:spcPct val="20000"/>
              </a:spcBef>
              <a:defRPr/>
            </a:pPr>
            <a:r>
              <a:rPr lang="tr-TR" sz="2000" dirty="0">
                <a:latin typeface="+mj-lt"/>
              </a:rPr>
              <a:t>Sıvı yangınlar  : </a:t>
            </a:r>
            <a:r>
              <a:rPr lang="tr-TR" sz="2000" dirty="0">
                <a:solidFill>
                  <a:srgbClr val="00B050"/>
                </a:solidFill>
                <a:latin typeface="+mj-lt"/>
              </a:rPr>
              <a:t>Karbondioksit</a:t>
            </a:r>
            <a:r>
              <a:rPr lang="tr-TR" sz="2000" dirty="0">
                <a:latin typeface="+mj-lt"/>
              </a:rPr>
              <a:t>- </a:t>
            </a:r>
            <a:r>
              <a:rPr lang="tr-TR" sz="2000" dirty="0">
                <a:solidFill>
                  <a:schemeClr val="accent2">
                    <a:lumMod val="75000"/>
                  </a:schemeClr>
                </a:solidFill>
                <a:latin typeface="+mj-lt"/>
              </a:rPr>
              <a:t>Kimyasal Toz </a:t>
            </a:r>
            <a:r>
              <a:rPr lang="tr-TR" sz="2000" dirty="0">
                <a:latin typeface="+mj-lt"/>
              </a:rPr>
              <a:t>– </a:t>
            </a:r>
            <a:r>
              <a:rPr lang="tr-TR" sz="2000" dirty="0">
                <a:solidFill>
                  <a:srgbClr val="0070C0"/>
                </a:solidFill>
                <a:latin typeface="+mj-lt"/>
              </a:rPr>
              <a:t>Köpük </a:t>
            </a:r>
            <a:r>
              <a:rPr lang="tr-TR" sz="2000" dirty="0">
                <a:latin typeface="+mj-lt"/>
              </a:rPr>
              <a:t>kullanılabilir.</a:t>
            </a:r>
          </a:p>
        </p:txBody>
      </p:sp>
      <p:sp>
        <p:nvSpPr>
          <p:cNvPr id="10" name="Rectangle 4"/>
          <p:cNvSpPr>
            <a:spLocks noChangeArrowheads="1"/>
          </p:cNvSpPr>
          <p:nvPr/>
        </p:nvSpPr>
        <p:spPr bwMode="auto">
          <a:xfrm>
            <a:off x="250825" y="404664"/>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B Sınıfı Yangınlar </a:t>
            </a:r>
          </a:p>
        </p:txBody>
      </p:sp>
      <p:sp>
        <p:nvSpPr>
          <p:cNvPr id="3" name="Slayt Numarası Yer Tutucusu 2"/>
          <p:cNvSpPr>
            <a:spLocks noGrp="1"/>
          </p:cNvSpPr>
          <p:nvPr>
            <p:ph type="sldNum" sz="quarter" idx="12"/>
          </p:nvPr>
        </p:nvSpPr>
        <p:spPr/>
        <p:txBody>
          <a:bodyPr/>
          <a:lstStyle/>
          <a:p>
            <a:fld id="{A427530A-A503-4F46-BAEC-AA74D2EFDD5B}" type="slidenum">
              <a:rPr lang="tr-TR" smtClean="0"/>
              <a:t>27</a:t>
            </a:fld>
            <a:endParaRPr lang="tr-TR"/>
          </a:p>
        </p:txBody>
      </p:sp>
    </p:spTree>
    <p:extLst>
      <p:ext uri="{BB962C8B-B14F-4D97-AF65-F5344CB8AC3E}">
        <p14:creationId xmlns:p14="http://schemas.microsoft.com/office/powerpoint/2010/main" val="224384963"/>
      </p:ext>
    </p:extLst>
  </p:cSld>
  <p:clrMapOvr>
    <a:masterClrMapping/>
  </p:clrMapOvr>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29700"/>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323852" y="981075"/>
            <a:ext cx="7991475" cy="1214438"/>
          </a:xfrm>
          <a:prstGeom prst="rect">
            <a:avLst/>
          </a:prstGeom>
          <a:noFill/>
          <a:ln w="9525">
            <a:noFill/>
            <a:miter lim="800000"/>
            <a:headEnd/>
            <a:tailEnd/>
          </a:ln>
          <a:effectLst/>
        </p:spPr>
        <p:txBody>
          <a:bodyPr/>
          <a:lstStyle/>
          <a:p>
            <a:pPr marL="476250" indent="-476250">
              <a:lnSpc>
                <a:spcPct val="90000"/>
              </a:lnSpc>
              <a:spcBef>
                <a:spcPct val="20000"/>
              </a:spcBef>
              <a:buClr>
                <a:srgbClr val="FF0000"/>
              </a:buClr>
              <a:defRPr/>
            </a:pPr>
            <a:r>
              <a:rPr lang="tr-TR" sz="2000" dirty="0">
                <a:solidFill>
                  <a:schemeClr val="tx2"/>
                </a:solidFill>
                <a:latin typeface="+mj-lt"/>
              </a:rPr>
              <a:t>	</a:t>
            </a:r>
            <a:r>
              <a:rPr lang="tr-TR" sz="2000" dirty="0">
                <a:latin typeface="+mj-lt"/>
              </a:rPr>
              <a:t>Likit petrol gazı, havagazı, hidrojen gibi yanabilen çeşitli gazların yanmasıyla oluşan yangınlardır.</a:t>
            </a:r>
            <a:r>
              <a:rPr lang="tr-TR" sz="3600" dirty="0">
                <a:latin typeface="+mj-lt"/>
              </a:rPr>
              <a:t> </a:t>
            </a:r>
          </a:p>
        </p:txBody>
      </p:sp>
      <p:pic>
        <p:nvPicPr>
          <p:cNvPr id="31748" name="LPGYAT~1.MPG">
            <a:hlinkClick r:id="" action="ppaction://media"/>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1116015" y="1844675"/>
            <a:ext cx="6542087"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5 Dikdörtgen"/>
          <p:cNvSpPr>
            <a:spLocks noChangeArrowheads="1"/>
          </p:cNvSpPr>
          <p:nvPr/>
        </p:nvSpPr>
        <p:spPr bwMode="auto">
          <a:xfrm>
            <a:off x="1079502" y="5516565"/>
            <a:ext cx="7885113" cy="769937"/>
          </a:xfrm>
          <a:prstGeom prst="rect">
            <a:avLst/>
          </a:prstGeom>
          <a:noFill/>
          <a:ln w="9525">
            <a:noFill/>
            <a:miter lim="800000"/>
            <a:headEnd/>
            <a:tailEnd/>
          </a:ln>
        </p:spPr>
        <p:txBody>
          <a:bodyPr>
            <a:spAutoFit/>
          </a:bodyPr>
          <a:lstStyle/>
          <a:p>
            <a:pPr>
              <a:spcBef>
                <a:spcPct val="20000"/>
              </a:spcBef>
              <a:defRPr/>
            </a:pPr>
            <a:r>
              <a:rPr lang="tr-TR" sz="2000" dirty="0">
                <a:latin typeface="+mj-lt"/>
              </a:rPr>
              <a:t>Gaz yangınlar  : </a:t>
            </a:r>
            <a:r>
              <a:rPr lang="tr-TR" sz="2000" dirty="0">
                <a:solidFill>
                  <a:srgbClr val="FF0000"/>
                </a:solidFill>
                <a:latin typeface="+mj-lt"/>
              </a:rPr>
              <a:t>Karbondioksit</a:t>
            </a:r>
            <a:r>
              <a:rPr lang="tr-TR" sz="2000" dirty="0">
                <a:latin typeface="+mj-lt"/>
              </a:rPr>
              <a:t>- </a:t>
            </a:r>
            <a:r>
              <a:rPr lang="tr-TR" sz="2000" dirty="0">
                <a:solidFill>
                  <a:srgbClr val="56CA61"/>
                </a:solidFill>
                <a:latin typeface="+mj-lt"/>
              </a:rPr>
              <a:t>Kimyasal Toz </a:t>
            </a:r>
            <a:r>
              <a:rPr lang="tr-TR" sz="2000" dirty="0">
                <a:latin typeface="+mj-lt"/>
              </a:rPr>
              <a:t>– </a:t>
            </a:r>
            <a:r>
              <a:rPr lang="tr-TR" sz="2000" dirty="0">
                <a:solidFill>
                  <a:srgbClr val="0070C0"/>
                </a:solidFill>
                <a:latin typeface="+mj-lt"/>
              </a:rPr>
              <a:t>Köpük</a:t>
            </a:r>
          </a:p>
          <a:p>
            <a:pPr>
              <a:spcBef>
                <a:spcPct val="20000"/>
              </a:spcBef>
              <a:defRPr/>
            </a:pPr>
            <a:r>
              <a:rPr lang="tr-TR" sz="2000" dirty="0">
                <a:latin typeface="+mj-lt"/>
              </a:rPr>
              <a:t>Kullanılarak söndürülebilir.</a:t>
            </a:r>
          </a:p>
        </p:txBody>
      </p:sp>
      <p:sp>
        <p:nvSpPr>
          <p:cNvPr id="10" name="Rectangle 4"/>
          <p:cNvSpPr>
            <a:spLocks noChangeArrowheads="1"/>
          </p:cNvSpPr>
          <p:nvPr/>
        </p:nvSpPr>
        <p:spPr bwMode="auto">
          <a:xfrm>
            <a:off x="323850" y="260350"/>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C Sınıfı Yangınlar </a:t>
            </a:r>
          </a:p>
        </p:txBody>
      </p:sp>
      <p:sp>
        <p:nvSpPr>
          <p:cNvPr id="3" name="Slayt Numarası Yer Tutucusu 2"/>
          <p:cNvSpPr>
            <a:spLocks noGrp="1"/>
          </p:cNvSpPr>
          <p:nvPr>
            <p:ph type="sldNum" sz="quarter" idx="12"/>
          </p:nvPr>
        </p:nvSpPr>
        <p:spPr/>
        <p:txBody>
          <a:bodyPr/>
          <a:lstStyle/>
          <a:p>
            <a:fld id="{A427530A-A503-4F46-BAEC-AA74D2EFDD5B}" type="slidenum">
              <a:rPr lang="tr-TR" smtClean="0"/>
              <a:t>28</a:t>
            </a:fld>
            <a:endParaRPr lang="tr-TR"/>
          </a:p>
        </p:txBody>
      </p:sp>
    </p:spTree>
    <p:extLst>
      <p:ext uri="{BB962C8B-B14F-4D97-AF65-F5344CB8AC3E}">
        <p14:creationId xmlns:p14="http://schemas.microsoft.com/office/powerpoint/2010/main" val="1576933028"/>
      </p:ext>
    </p:extLst>
  </p:cSld>
  <p:clrMapOvr>
    <a:masterClrMapping/>
  </p:clrMapOvr>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31748"/>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214315" y="1116015"/>
            <a:ext cx="7858125" cy="1089025"/>
          </a:xfrm>
          <a:prstGeom prst="rect">
            <a:avLst/>
          </a:prstGeom>
          <a:noFill/>
          <a:ln w="9525">
            <a:noFill/>
            <a:miter lim="800000"/>
            <a:headEnd/>
            <a:tailEnd/>
          </a:ln>
          <a:effectLst/>
        </p:spPr>
        <p:txBody>
          <a:bodyPr>
            <a:spAutoFit/>
          </a:bodyPr>
          <a:lstStyle/>
          <a:p>
            <a:pPr marL="457200" indent="-457200" algn="just">
              <a:lnSpc>
                <a:spcPct val="90000"/>
              </a:lnSpc>
              <a:spcBef>
                <a:spcPct val="20000"/>
              </a:spcBef>
              <a:buClr>
                <a:schemeClr val="bg1"/>
              </a:buClr>
              <a:defRPr/>
            </a:pPr>
            <a:r>
              <a:rPr lang="tr-TR" sz="2000" dirty="0">
                <a:latin typeface="+mj-lt"/>
              </a:rPr>
              <a:t>		</a:t>
            </a:r>
            <a:r>
              <a:rPr lang="tr-TR" sz="2400" dirty="0">
                <a:latin typeface="+mj-lt"/>
                <a:cs typeface="Times New Roman" pitchFamily="18" charset="0"/>
              </a:rPr>
              <a:t>Yanabilen metaller yangını; Sodyum, Potasyum, Titanyum, Alüminyum, Magnezyum vb. gibi metallerin ve alaşımların yanması ile oluşan yangınlardır. </a:t>
            </a:r>
            <a:endParaRPr lang="tr-TR" sz="2400" dirty="0">
              <a:latin typeface="+mj-lt"/>
            </a:endParaRPr>
          </a:p>
        </p:txBody>
      </p:sp>
      <p:pic>
        <p:nvPicPr>
          <p:cNvPr id="74755" name="Picture 4" descr="yangınçeşit4"/>
          <p:cNvPicPr>
            <a:picLocks noChangeAspect="1" noChangeArrowheads="1"/>
          </p:cNvPicPr>
          <p:nvPr/>
        </p:nvPicPr>
        <p:blipFill>
          <a:blip r:embed="rId2">
            <a:extLst>
              <a:ext uri="{28A0092B-C50C-407E-A947-70E740481C1C}">
                <a14:useLocalDpi xmlns:a14="http://schemas.microsoft.com/office/drawing/2010/main" val="0"/>
              </a:ext>
            </a:extLst>
          </a:blip>
          <a:srcRect r="10715" b="11530"/>
          <a:stretch>
            <a:fillRect/>
          </a:stretch>
        </p:blipFill>
        <p:spPr bwMode="auto">
          <a:xfrm>
            <a:off x="0" y="2571752"/>
            <a:ext cx="4364038"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9" descr="CLASS D Combustible Metal Fire Extinguisher"/>
          <p:cNvPicPr>
            <a:picLocks noChangeAspect="1" noChangeArrowheads="1"/>
          </p:cNvPicPr>
          <p:nvPr/>
        </p:nvPicPr>
        <p:blipFill>
          <a:blip r:embed="rId3">
            <a:extLst>
              <a:ext uri="{28A0092B-C50C-407E-A947-70E740481C1C}">
                <a14:useLocalDpi xmlns:a14="http://schemas.microsoft.com/office/drawing/2010/main" val="0"/>
              </a:ext>
            </a:extLst>
          </a:blip>
          <a:srcRect r="3374"/>
          <a:stretch>
            <a:fillRect/>
          </a:stretch>
        </p:blipFill>
        <p:spPr bwMode="auto">
          <a:xfrm>
            <a:off x="6745290" y="2143127"/>
            <a:ext cx="2111375"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11" descr="http://www.safelincs.co.uk/shopimages/products/high/gloria-12kg-metal-extinguisher.jpg"/>
          <p:cNvPicPr>
            <a:picLocks noChangeAspect="1" noChangeArrowheads="1"/>
          </p:cNvPicPr>
          <p:nvPr/>
        </p:nvPicPr>
        <p:blipFill>
          <a:blip r:embed="rId4">
            <a:extLst>
              <a:ext uri="{28A0092B-C50C-407E-A947-70E740481C1C}">
                <a14:useLocalDpi xmlns:a14="http://schemas.microsoft.com/office/drawing/2010/main" val="0"/>
              </a:ext>
            </a:extLst>
          </a:blip>
          <a:srcRect l="20944" r="22208"/>
          <a:stretch>
            <a:fillRect/>
          </a:stretch>
        </p:blipFill>
        <p:spPr bwMode="auto">
          <a:xfrm>
            <a:off x="4714875" y="2571750"/>
            <a:ext cx="2000250"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a:spLocks noChangeArrowheads="1"/>
          </p:cNvSpPr>
          <p:nvPr/>
        </p:nvSpPr>
        <p:spPr bwMode="auto">
          <a:xfrm>
            <a:off x="323850" y="260350"/>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D Sınıfı Yangınlar </a:t>
            </a:r>
          </a:p>
        </p:txBody>
      </p:sp>
      <p:sp>
        <p:nvSpPr>
          <p:cNvPr id="3" name="Slayt Numarası Yer Tutucusu 2"/>
          <p:cNvSpPr>
            <a:spLocks noGrp="1"/>
          </p:cNvSpPr>
          <p:nvPr>
            <p:ph type="sldNum" sz="quarter" idx="12"/>
          </p:nvPr>
        </p:nvSpPr>
        <p:spPr/>
        <p:txBody>
          <a:bodyPr/>
          <a:lstStyle/>
          <a:p>
            <a:fld id="{A427530A-A503-4F46-BAEC-AA74D2EFDD5B}" type="slidenum">
              <a:rPr lang="tr-TR" smtClean="0"/>
              <a:t>29</a:t>
            </a:fld>
            <a:endParaRPr lang="tr-TR"/>
          </a:p>
        </p:txBody>
      </p:sp>
    </p:spTree>
    <p:extLst>
      <p:ext uri="{BB962C8B-B14F-4D97-AF65-F5344CB8AC3E}">
        <p14:creationId xmlns:p14="http://schemas.microsoft.com/office/powerpoint/2010/main" val="370271744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2"/>
          <p:cNvSpPr>
            <a:spLocks noGrp="1" noRot="1" noChangeArrowheads="1"/>
          </p:cNvSpPr>
          <p:nvPr>
            <p:ph type="title"/>
          </p:nvPr>
        </p:nvSpPr>
        <p:spPr>
          <a:xfrm>
            <a:off x="1271588" y="180135"/>
            <a:ext cx="7467600" cy="1219200"/>
          </a:xfrm>
        </p:spPr>
        <p:txBody>
          <a:bodyPr/>
          <a:lstStyle/>
          <a:p>
            <a:r>
              <a:rPr lang="tr-TR" altLang="tr-TR" dirty="0" smtClean="0">
                <a:solidFill>
                  <a:schemeClr val="accent1">
                    <a:lumMod val="75000"/>
                  </a:schemeClr>
                </a:solidFill>
              </a:rPr>
              <a:t>Büyük Patlamalar</a:t>
            </a:r>
          </a:p>
        </p:txBody>
      </p:sp>
      <p:graphicFrame>
        <p:nvGraphicFramePr>
          <p:cNvPr id="307310" name="Group 110"/>
          <p:cNvGraphicFramePr>
            <a:graphicFrameLocks noGrp="1"/>
          </p:cNvGraphicFramePr>
          <p:nvPr>
            <p:ph sz="half" idx="2"/>
            <p:extLst/>
          </p:nvPr>
        </p:nvGraphicFramePr>
        <p:xfrm>
          <a:off x="571500" y="1285877"/>
          <a:ext cx="8072438" cy="5092699"/>
        </p:xfrm>
        <a:graphic>
          <a:graphicData uri="http://schemas.openxmlformats.org/drawingml/2006/table">
            <a:tbl>
              <a:tblPr/>
              <a:tblGrid>
                <a:gridCol w="1088922">
                  <a:extLst>
                    <a:ext uri="{9D8B030D-6E8A-4147-A177-3AD203B41FA5}">
                      <a16:colId xmlns:a16="http://schemas.microsoft.com/office/drawing/2014/main" val="20000"/>
                    </a:ext>
                  </a:extLst>
                </a:gridCol>
                <a:gridCol w="1526092">
                  <a:extLst>
                    <a:ext uri="{9D8B030D-6E8A-4147-A177-3AD203B41FA5}">
                      <a16:colId xmlns:a16="http://schemas.microsoft.com/office/drawing/2014/main" val="20001"/>
                    </a:ext>
                  </a:extLst>
                </a:gridCol>
                <a:gridCol w="3412492">
                  <a:extLst>
                    <a:ext uri="{9D8B030D-6E8A-4147-A177-3AD203B41FA5}">
                      <a16:colId xmlns:a16="http://schemas.microsoft.com/office/drawing/2014/main" val="20002"/>
                    </a:ext>
                  </a:extLst>
                </a:gridCol>
                <a:gridCol w="2044932">
                  <a:extLst>
                    <a:ext uri="{9D8B030D-6E8A-4147-A177-3AD203B41FA5}">
                      <a16:colId xmlns:a16="http://schemas.microsoft.com/office/drawing/2014/main" val="20003"/>
                    </a:ext>
                  </a:extLst>
                </a:gridCol>
              </a:tblGrid>
              <a:tr h="518162">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800" b="1" i="0" u="none" strike="noStrike" cap="none" normalizeH="0" baseline="0" dirty="0" smtClean="0">
                          <a:ln>
                            <a:noFill/>
                          </a:ln>
                          <a:solidFill>
                            <a:schemeClr val="tx1"/>
                          </a:solidFill>
                          <a:effectLst/>
                          <a:latin typeface="Garamond" pitchFamily="18" charset="0"/>
                        </a:rPr>
                        <a:t>YIL</a:t>
                      </a:r>
                    </a:p>
                  </a:txBody>
                  <a:tcPr marL="91439" marR="914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800" b="1" i="0" u="none" strike="noStrike" cap="none" normalizeH="0" baseline="0" smtClean="0">
                          <a:ln>
                            <a:noFill/>
                          </a:ln>
                          <a:solidFill>
                            <a:schemeClr val="tx1"/>
                          </a:solidFill>
                          <a:effectLst/>
                          <a:latin typeface="Garamond" pitchFamily="18" charset="0"/>
                        </a:rPr>
                        <a:t>YER</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800" b="1" i="0" u="none" strike="noStrike" cap="none" normalizeH="0" baseline="0" dirty="0" smtClean="0">
                          <a:ln>
                            <a:noFill/>
                          </a:ln>
                          <a:solidFill>
                            <a:schemeClr val="tx1"/>
                          </a:solidFill>
                          <a:effectLst/>
                          <a:latin typeface="Garamond" pitchFamily="18" charset="0"/>
                        </a:rPr>
                        <a:t>OLAY</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800" b="1" i="0" u="none" strike="noStrike" cap="none" normalizeH="0" baseline="0" smtClean="0">
                          <a:ln>
                            <a:noFill/>
                          </a:ln>
                          <a:solidFill>
                            <a:schemeClr val="tx1"/>
                          </a:solidFill>
                          <a:effectLst/>
                          <a:latin typeface="Garamond" pitchFamily="18" charset="0"/>
                        </a:rPr>
                        <a:t>HASAR</a:t>
                      </a:r>
                    </a:p>
                  </a:txBody>
                  <a:tcPr marL="91439" marR="914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042">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dirty="0" smtClean="0">
                          <a:ln>
                            <a:noFill/>
                          </a:ln>
                          <a:solidFill>
                            <a:schemeClr val="tx1"/>
                          </a:solidFill>
                          <a:effectLst/>
                          <a:latin typeface="Garamond" pitchFamily="18" charset="0"/>
                        </a:rPr>
                        <a:t>1966</a:t>
                      </a:r>
                    </a:p>
                  </a:txBody>
                  <a:tcPr marL="91439" marR="914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Feyzin/Fransa</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LPG patlaması</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dirty="0" smtClean="0">
                          <a:ln>
                            <a:noFill/>
                          </a:ln>
                          <a:solidFill>
                            <a:schemeClr val="tx1"/>
                          </a:solidFill>
                          <a:effectLst/>
                          <a:latin typeface="Garamond" pitchFamily="18" charset="0"/>
                        </a:rPr>
                        <a:t>21 Ölü,81 yaralı</a:t>
                      </a:r>
                    </a:p>
                  </a:txBody>
                  <a:tcPr marL="91439" marR="914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278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1974</a:t>
                      </a:r>
                    </a:p>
                  </a:txBody>
                  <a:tcPr marL="91439" marR="914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Flixborough/İngiltere </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Siklo hegzan patlaması</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29 Ölü, 100 yaralı</a:t>
                      </a:r>
                    </a:p>
                  </a:txBody>
                  <a:tcPr marL="91439" marR="914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042">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1979</a:t>
                      </a:r>
                    </a:p>
                  </a:txBody>
                  <a:tcPr marL="91439" marR="914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Novosbirsk, Rusya</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Kimya fabrikasında patlama</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300 ölü</a:t>
                      </a:r>
                    </a:p>
                  </a:txBody>
                  <a:tcPr marL="91439" marR="914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278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1980</a:t>
                      </a:r>
                    </a:p>
                  </a:txBody>
                  <a:tcPr marL="91439" marR="914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Tacoa, Venezüella</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Petrol yangını ve patlaması</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dirty="0" smtClean="0">
                          <a:ln>
                            <a:noFill/>
                          </a:ln>
                          <a:solidFill>
                            <a:schemeClr val="tx1"/>
                          </a:solidFill>
                          <a:effectLst/>
                          <a:latin typeface="Garamond" pitchFamily="18" charset="0"/>
                        </a:rPr>
                        <a:t>145 ölü</a:t>
                      </a:r>
                    </a:p>
                  </a:txBody>
                  <a:tcPr marL="91439" marR="914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042">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1984</a:t>
                      </a:r>
                    </a:p>
                  </a:txBody>
                  <a:tcPr marL="91439" marR="914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Sao Poulo, Brezilya</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Petrol boru hattında patlama</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smtClean="0">
                          <a:ln>
                            <a:noFill/>
                          </a:ln>
                          <a:solidFill>
                            <a:schemeClr val="tx1"/>
                          </a:solidFill>
                          <a:effectLst/>
                          <a:latin typeface="Garamond" pitchFamily="18" charset="0"/>
                        </a:rPr>
                        <a:t>508 ölü</a:t>
                      </a:r>
                    </a:p>
                  </a:txBody>
                  <a:tcPr marL="91439" marR="914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00584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dirty="0" smtClean="0">
                          <a:ln>
                            <a:noFill/>
                          </a:ln>
                          <a:solidFill>
                            <a:schemeClr val="tx1"/>
                          </a:solidFill>
                          <a:effectLst/>
                          <a:latin typeface="Garamond" pitchFamily="18" charset="0"/>
                        </a:rPr>
                        <a:t> 1984</a:t>
                      </a:r>
                    </a:p>
                  </a:txBody>
                  <a:tcPr marL="91439" marR="914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dirty="0" err="1" smtClean="0">
                          <a:ln>
                            <a:noFill/>
                          </a:ln>
                          <a:solidFill>
                            <a:schemeClr val="tx1"/>
                          </a:solidFill>
                          <a:effectLst/>
                          <a:latin typeface="Garamond" pitchFamily="18" charset="0"/>
                        </a:rPr>
                        <a:t>St</a:t>
                      </a:r>
                      <a:r>
                        <a:rPr kumimoji="0" lang="tr-TR" sz="2000" b="1" i="0" u="none" strike="noStrike" cap="none" normalizeH="0" baseline="0" dirty="0" smtClean="0">
                          <a:ln>
                            <a:noFill/>
                          </a:ln>
                          <a:solidFill>
                            <a:schemeClr val="tx1"/>
                          </a:solidFill>
                          <a:effectLst/>
                          <a:latin typeface="Garamond" pitchFamily="18" charset="0"/>
                        </a:rPr>
                        <a:t>.J.</a:t>
                      </a:r>
                      <a:r>
                        <a:rPr kumimoji="0" lang="tr-TR" sz="2000" b="1" i="0" u="none" strike="noStrike" cap="none" normalizeH="0" baseline="0" dirty="0" err="1" smtClean="0">
                          <a:ln>
                            <a:noFill/>
                          </a:ln>
                          <a:solidFill>
                            <a:schemeClr val="tx1"/>
                          </a:solidFill>
                          <a:effectLst/>
                          <a:latin typeface="Garamond" pitchFamily="18" charset="0"/>
                        </a:rPr>
                        <a:t>Ixhuatepec</a:t>
                      </a:r>
                      <a:r>
                        <a:rPr kumimoji="0" lang="tr-TR" sz="2000" b="1" i="0" u="none" strike="noStrike" cap="none" normalizeH="0" baseline="0" dirty="0" smtClean="0">
                          <a:ln>
                            <a:noFill/>
                          </a:ln>
                          <a:solidFill>
                            <a:schemeClr val="tx1"/>
                          </a:solidFill>
                          <a:effectLst/>
                          <a:latin typeface="Garamond" pitchFamily="18" charset="0"/>
                        </a:rPr>
                        <a:t>, Meksika</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tr-TR" sz="2000" b="1" i="0" u="none" strike="noStrike" cap="none" normalizeH="0" baseline="0" dirty="0" smtClean="0">
                          <a:ln>
                            <a:noFill/>
                          </a:ln>
                          <a:solidFill>
                            <a:schemeClr val="tx1"/>
                          </a:solidFill>
                          <a:effectLst/>
                          <a:latin typeface="Garamond" pitchFamily="18" charset="0"/>
                        </a:rPr>
                        <a:t>Gaz tankı patlaması</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fld id="{2D3605EB-C6E8-4B95-BBB4-291D34787373}" type="slidenum">
                        <a:rPr kumimoji="0" lang="tr-TR" sz="2000" b="1" i="0" u="none" strike="noStrike" cap="none" normalizeH="0" baseline="0" smtClean="0">
                          <a:ln>
                            <a:noFill/>
                          </a:ln>
                          <a:solidFill>
                            <a:schemeClr val="tx1"/>
                          </a:solidFill>
                          <a:effectLst/>
                          <a:latin typeface="Garamond" pitchFamily="18" charset="0"/>
                        </a:rPr>
                        <a:t>3</a:t>
                      </a:fld>
                      <a:fld id="{64D10356-8EAF-4468-A43C-CBF7BB5C9D56}" type="slidenum">
                        <a:rPr kumimoji="0" lang="tr-TR" sz="2000" b="1" i="0" u="none" strike="noStrike" cap="none" normalizeH="0" baseline="0" smtClean="0">
                          <a:ln>
                            <a:noFill/>
                          </a:ln>
                          <a:solidFill>
                            <a:schemeClr val="tx1"/>
                          </a:solidFill>
                          <a:effectLst/>
                          <a:latin typeface="Garamond" pitchFamily="18" charset="0"/>
                        </a:rPr>
                        <a:t>3</a:t>
                      </a:fld>
                      <a:endParaRPr kumimoji="0" lang="tr-TR" sz="2000" b="1" i="0" u="none" strike="noStrike" cap="none" normalizeH="0" baseline="0" dirty="0" smtClean="0">
                        <a:ln>
                          <a:noFill/>
                        </a:ln>
                        <a:solidFill>
                          <a:schemeClr val="tx1"/>
                        </a:solidFill>
                        <a:effectLst/>
                        <a:latin typeface="Garamond" pitchFamily="18" charset="0"/>
                      </a:endParaRPr>
                    </a:p>
                  </a:txBody>
                  <a:tcPr marL="91439" marR="914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3</a:t>
            </a:fld>
            <a:endParaRPr lang="tr-TR"/>
          </a:p>
        </p:txBody>
      </p:sp>
    </p:spTree>
    <p:extLst>
      <p:ext uri="{BB962C8B-B14F-4D97-AF65-F5344CB8AC3E}">
        <p14:creationId xmlns:p14="http://schemas.microsoft.com/office/powerpoint/2010/main" val="3562360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ChangeArrowheads="1"/>
          </p:cNvSpPr>
          <p:nvPr/>
        </p:nvSpPr>
        <p:spPr bwMode="auto">
          <a:xfrm>
            <a:off x="611190" y="836613"/>
            <a:ext cx="7877175" cy="1439862"/>
          </a:xfrm>
          <a:prstGeom prst="rect">
            <a:avLst/>
          </a:prstGeom>
          <a:noFill/>
          <a:ln w="9525">
            <a:noFill/>
            <a:miter lim="800000"/>
            <a:headEnd/>
            <a:tailEnd/>
          </a:ln>
          <a:effectLst/>
        </p:spPr>
        <p:txBody>
          <a:bodyPr>
            <a:spAutoFit/>
          </a:bodyPr>
          <a:lstStyle/>
          <a:p>
            <a:pPr algn="just" eaLnBrk="0" hangingPunct="0">
              <a:defRPr/>
            </a:pPr>
            <a:endParaRPr lang="tr-TR" dirty="0">
              <a:latin typeface="+mj-lt"/>
            </a:endParaRPr>
          </a:p>
          <a:p>
            <a:pPr algn="just">
              <a:lnSpc>
                <a:spcPct val="90000"/>
              </a:lnSpc>
              <a:spcBef>
                <a:spcPct val="20000"/>
              </a:spcBef>
              <a:buClr>
                <a:schemeClr val="bg1"/>
              </a:buClr>
              <a:defRPr/>
            </a:pPr>
            <a:r>
              <a:rPr lang="tr-TR" sz="2400" dirty="0">
                <a:latin typeface="+mj-lt"/>
              </a:rPr>
              <a:t>	Elektrik akım kaçağının etrafa yayılması ve elektrik çarpması kazalarının meydana gelmesine neden olan yangınlardır.</a:t>
            </a:r>
          </a:p>
        </p:txBody>
      </p:sp>
      <p:graphicFrame>
        <p:nvGraphicFramePr>
          <p:cNvPr id="4098" name="Object 2"/>
          <p:cNvGraphicFramePr>
            <a:graphicFrameLocks noChangeAspect="1"/>
          </p:cNvGraphicFramePr>
          <p:nvPr/>
        </p:nvGraphicFramePr>
        <p:xfrm>
          <a:off x="214313" y="2357438"/>
          <a:ext cx="4267200" cy="2971800"/>
        </p:xfrm>
        <a:graphic>
          <a:graphicData uri="http://schemas.openxmlformats.org/presentationml/2006/ole">
            <mc:AlternateContent xmlns:mc="http://schemas.openxmlformats.org/markup-compatibility/2006">
              <mc:Choice xmlns:v="urn:schemas-microsoft-com:vml" Requires="v">
                <p:oleObj spid="_x0000_s2052" name="Bit Eşlem Resmi" r:id="rId3" imgW="1523810" imgH="2114845" progId="PBrush">
                  <p:embed/>
                </p:oleObj>
              </mc:Choice>
              <mc:Fallback>
                <p:oleObj name="Bit Eşlem Resmi" r:id="rId3" imgW="1523810" imgH="2114845" progId="PBrush">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2357438"/>
                        <a:ext cx="4267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4572000" y="2357438"/>
          <a:ext cx="4267200" cy="2984500"/>
        </p:xfrm>
        <a:graphic>
          <a:graphicData uri="http://schemas.openxmlformats.org/presentationml/2006/ole">
            <mc:AlternateContent xmlns:mc="http://schemas.openxmlformats.org/markup-compatibility/2006">
              <mc:Choice xmlns:v="urn:schemas-microsoft-com:vml" Requires="v">
                <p:oleObj spid="_x0000_s2053" name="Bit Eşlem Resmi" r:id="rId5" imgW="1514686" imgH="2029108" progId="PBrush">
                  <p:embed/>
                </p:oleObj>
              </mc:Choice>
              <mc:Fallback>
                <p:oleObj name="Bit Eşlem Resmi" r:id="rId5" imgW="1514686" imgH="2029108" progId="PBrush">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357438"/>
                        <a:ext cx="426720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6 Dikdörtgen"/>
          <p:cNvSpPr>
            <a:spLocks noChangeArrowheads="1"/>
          </p:cNvSpPr>
          <p:nvPr/>
        </p:nvSpPr>
        <p:spPr bwMode="auto">
          <a:xfrm>
            <a:off x="214313" y="5100638"/>
            <a:ext cx="8001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pPr>
            <a:r>
              <a:rPr lang="tr-TR" altLang="tr-TR" sz="2000">
                <a:solidFill>
                  <a:srgbClr val="FF0000"/>
                </a:solidFill>
              </a:rPr>
              <a:t>Çok Önemli: </a:t>
            </a:r>
            <a:r>
              <a:rPr lang="tr-TR" altLang="tr-TR" sz="2000"/>
              <a:t>Elektrik yangınlarında asla </a:t>
            </a:r>
            <a:r>
              <a:rPr lang="tr-TR" altLang="tr-TR" sz="2000">
                <a:solidFill>
                  <a:srgbClr val="FF0000"/>
                </a:solidFill>
              </a:rPr>
              <a:t>SU</a:t>
            </a:r>
            <a:r>
              <a:rPr lang="tr-TR" altLang="tr-TR" sz="2000"/>
              <a:t> kullanılmaz.</a:t>
            </a:r>
          </a:p>
        </p:txBody>
      </p:sp>
      <p:sp>
        <p:nvSpPr>
          <p:cNvPr id="4102" name="8 Dikdörtgen"/>
          <p:cNvSpPr>
            <a:spLocks noChangeArrowheads="1"/>
          </p:cNvSpPr>
          <p:nvPr/>
        </p:nvSpPr>
        <p:spPr bwMode="auto">
          <a:xfrm>
            <a:off x="0" y="5529263"/>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20000"/>
              </a:spcBef>
            </a:pPr>
            <a:r>
              <a:rPr lang="tr-TR" altLang="tr-TR" sz="2000"/>
              <a:t>Elektrik yangınlar  : Karbondioksit- Kimyasal Toz  Kullanılarak söndürülebilir.</a:t>
            </a:r>
          </a:p>
        </p:txBody>
      </p:sp>
      <p:sp>
        <p:nvSpPr>
          <p:cNvPr id="11" name="Rectangle 4"/>
          <p:cNvSpPr>
            <a:spLocks noChangeArrowheads="1"/>
          </p:cNvSpPr>
          <p:nvPr/>
        </p:nvSpPr>
        <p:spPr bwMode="auto">
          <a:xfrm>
            <a:off x="323850" y="620713"/>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Elektrik Sebepli Yangınlar </a:t>
            </a:r>
          </a:p>
        </p:txBody>
      </p:sp>
      <p:sp>
        <p:nvSpPr>
          <p:cNvPr id="3" name="Slayt Numarası Yer Tutucusu 2"/>
          <p:cNvSpPr>
            <a:spLocks noGrp="1"/>
          </p:cNvSpPr>
          <p:nvPr>
            <p:ph type="sldNum" sz="quarter" idx="12"/>
          </p:nvPr>
        </p:nvSpPr>
        <p:spPr/>
        <p:txBody>
          <a:bodyPr/>
          <a:lstStyle/>
          <a:p>
            <a:fld id="{A427530A-A503-4F46-BAEC-AA74D2EFDD5B}" type="slidenum">
              <a:rPr lang="tr-TR" smtClean="0"/>
              <a:t>30</a:t>
            </a:fld>
            <a:endParaRPr lang="tr-TR"/>
          </a:p>
        </p:txBody>
      </p:sp>
    </p:spTree>
    <p:extLst>
      <p:ext uri="{BB962C8B-B14F-4D97-AF65-F5344CB8AC3E}">
        <p14:creationId xmlns:p14="http://schemas.microsoft.com/office/powerpoint/2010/main" val="312296781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ChangeArrowheads="1"/>
          </p:cNvSpPr>
          <p:nvPr/>
        </p:nvSpPr>
        <p:spPr bwMode="auto">
          <a:xfrm>
            <a:off x="228600" y="955677"/>
            <a:ext cx="8610600" cy="4132263"/>
          </a:xfrm>
          <a:prstGeom prst="rect">
            <a:avLst/>
          </a:prstGeom>
          <a:noFill/>
          <a:ln w="9525">
            <a:noFill/>
            <a:miter lim="800000"/>
            <a:headEnd/>
            <a:tailEnd/>
          </a:ln>
          <a:effectLst/>
        </p:spPr>
        <p:txBody>
          <a:bodyPr tIns="152352" bIns="38088">
            <a:spAutoFit/>
          </a:bodyPr>
          <a:lstStyle/>
          <a:p>
            <a:pPr algn="ctr" eaLnBrk="0" hangingPunct="0">
              <a:defRPr/>
            </a:pPr>
            <a:r>
              <a:rPr lang="tr-TR" sz="4000" b="1" dirty="0">
                <a:solidFill>
                  <a:srgbClr val="CC0000"/>
                </a:solidFill>
                <a:latin typeface="+mj-lt"/>
              </a:rPr>
              <a:t>YANGIN OLUŞUM SAFHALARI</a:t>
            </a:r>
          </a:p>
          <a:p>
            <a:pPr algn="ctr" eaLnBrk="0" hangingPunct="0">
              <a:defRPr/>
            </a:pPr>
            <a:endParaRPr lang="tr-TR" sz="3600" b="1" dirty="0">
              <a:solidFill>
                <a:schemeClr val="bg2"/>
              </a:solidFill>
              <a:latin typeface="+mj-lt"/>
            </a:endParaRPr>
          </a:p>
          <a:p>
            <a:pPr algn="ctr" eaLnBrk="0" hangingPunct="0">
              <a:defRPr/>
            </a:pPr>
            <a:r>
              <a:rPr lang="tr-TR" sz="3600" dirty="0">
                <a:solidFill>
                  <a:schemeClr val="tx2"/>
                </a:solidFill>
                <a:latin typeface="+mj-lt"/>
                <a:cs typeface="Times New Roman" pitchFamily="18" charset="0"/>
              </a:rPr>
              <a:t>İlk aşamasında, KOKU,</a:t>
            </a:r>
            <a:endParaRPr lang="tr-TR" sz="3600" dirty="0">
              <a:solidFill>
                <a:schemeClr val="tx2"/>
              </a:solidFill>
              <a:latin typeface="+mj-lt"/>
            </a:endParaRPr>
          </a:p>
          <a:p>
            <a:pPr algn="ctr" eaLnBrk="0" hangingPunct="0">
              <a:defRPr/>
            </a:pPr>
            <a:endParaRPr lang="tr-TR" sz="3600" dirty="0">
              <a:solidFill>
                <a:schemeClr val="tx2"/>
              </a:solidFill>
              <a:latin typeface="+mj-lt"/>
            </a:endParaRPr>
          </a:p>
          <a:p>
            <a:pPr algn="ctr" eaLnBrk="0" hangingPunct="0">
              <a:defRPr/>
            </a:pPr>
            <a:r>
              <a:rPr lang="tr-TR" sz="3600" dirty="0">
                <a:solidFill>
                  <a:schemeClr val="tx2"/>
                </a:solidFill>
                <a:latin typeface="+mj-lt"/>
                <a:cs typeface="Times New Roman" pitchFamily="18" charset="0"/>
              </a:rPr>
              <a:t>İkinci aşamasında, DUMAN,</a:t>
            </a:r>
            <a:endParaRPr lang="tr-TR" sz="3600" dirty="0">
              <a:solidFill>
                <a:schemeClr val="tx2"/>
              </a:solidFill>
              <a:latin typeface="+mj-lt"/>
            </a:endParaRPr>
          </a:p>
          <a:p>
            <a:pPr algn="ctr" eaLnBrk="0" hangingPunct="0">
              <a:defRPr/>
            </a:pPr>
            <a:endParaRPr lang="tr-TR" sz="3600" dirty="0">
              <a:solidFill>
                <a:schemeClr val="tx2"/>
              </a:solidFill>
              <a:latin typeface="+mj-lt"/>
            </a:endParaRPr>
          </a:p>
          <a:p>
            <a:pPr algn="ctr" eaLnBrk="0" hangingPunct="0">
              <a:defRPr/>
            </a:pPr>
            <a:r>
              <a:rPr lang="tr-TR" sz="3600" dirty="0">
                <a:solidFill>
                  <a:schemeClr val="tx2"/>
                </a:solidFill>
                <a:latin typeface="+mj-lt"/>
                <a:cs typeface="Times New Roman" pitchFamily="18" charset="0"/>
              </a:rPr>
              <a:t>Üçüncü aşamasında, ALEV  görülür.     </a:t>
            </a:r>
            <a:endParaRPr lang="tr-TR" sz="3600" dirty="0">
              <a:solidFill>
                <a:schemeClr val="tx2"/>
              </a:solidFill>
              <a:latin typeface="+mj-lt"/>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31</a:t>
            </a:fld>
            <a:endParaRPr lang="tr-TR"/>
          </a:p>
        </p:txBody>
      </p:sp>
    </p:spTree>
    <p:extLst>
      <p:ext uri="{BB962C8B-B14F-4D97-AF65-F5344CB8AC3E}">
        <p14:creationId xmlns:p14="http://schemas.microsoft.com/office/powerpoint/2010/main" val="19799505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495300" y="1196977"/>
            <a:ext cx="8153400" cy="4752975"/>
          </a:xfrm>
          <a:prstGeom prst="rect">
            <a:avLst/>
          </a:prstGeom>
          <a:noFill/>
          <a:ln w="9525">
            <a:noFill/>
            <a:miter lim="800000"/>
            <a:headEnd/>
            <a:tailEnd/>
          </a:ln>
          <a:effectLst/>
        </p:spPr>
        <p:txBody>
          <a:bodyPr/>
          <a:lstStyle/>
          <a:p>
            <a:pPr indent="19050">
              <a:lnSpc>
                <a:spcPct val="90000"/>
              </a:lnSpc>
              <a:spcBef>
                <a:spcPct val="20000"/>
              </a:spcBef>
              <a:buClr>
                <a:schemeClr val="bg1"/>
              </a:buClr>
              <a:buSzPct val="75000"/>
              <a:defRPr/>
            </a:pPr>
            <a:r>
              <a:rPr lang="tr-TR" sz="4400" b="1" dirty="0">
                <a:latin typeface="+mj-lt"/>
              </a:rPr>
              <a:t>  </a:t>
            </a:r>
            <a:r>
              <a:rPr lang="tr-TR" sz="2800" dirty="0">
                <a:latin typeface="+mj-lt"/>
              </a:rPr>
              <a:t>Sigara ve kibrit.</a:t>
            </a:r>
          </a:p>
          <a:p>
            <a:pPr indent="19050" algn="just">
              <a:lnSpc>
                <a:spcPct val="90000"/>
              </a:lnSpc>
              <a:spcBef>
                <a:spcPct val="20000"/>
              </a:spcBef>
              <a:buClr>
                <a:schemeClr val="bg1"/>
              </a:buClr>
              <a:buFont typeface="Wingdings 3" pitchFamily="18" charset="2"/>
              <a:buChar char="u"/>
              <a:defRPr/>
            </a:pPr>
            <a:r>
              <a:rPr lang="tr-TR" sz="2800" dirty="0">
                <a:latin typeface="+mj-lt"/>
              </a:rPr>
              <a:t> Soba ve bacalar.</a:t>
            </a:r>
          </a:p>
          <a:p>
            <a:pPr indent="19050" algn="just">
              <a:lnSpc>
                <a:spcPct val="90000"/>
              </a:lnSpc>
              <a:spcBef>
                <a:spcPct val="20000"/>
              </a:spcBef>
              <a:buClr>
                <a:schemeClr val="bg1"/>
              </a:buClr>
              <a:buFont typeface="Wingdings 3" pitchFamily="18" charset="2"/>
              <a:buChar char="u"/>
              <a:defRPr/>
            </a:pPr>
            <a:r>
              <a:rPr lang="tr-TR" sz="2800" dirty="0">
                <a:latin typeface="+mj-lt"/>
              </a:rPr>
              <a:t> Elektrik.</a:t>
            </a:r>
          </a:p>
          <a:p>
            <a:pPr indent="19050" algn="just">
              <a:lnSpc>
                <a:spcPct val="90000"/>
              </a:lnSpc>
              <a:spcBef>
                <a:spcPct val="20000"/>
              </a:spcBef>
              <a:buClr>
                <a:schemeClr val="bg1"/>
              </a:buClr>
              <a:buFont typeface="Wingdings 3" pitchFamily="18" charset="2"/>
              <a:buChar char="u"/>
              <a:defRPr/>
            </a:pPr>
            <a:r>
              <a:rPr lang="tr-TR" sz="2800" dirty="0">
                <a:latin typeface="+mj-lt"/>
              </a:rPr>
              <a:t> Bazı kimyasal karışımlar.</a:t>
            </a:r>
          </a:p>
          <a:p>
            <a:pPr indent="19050" algn="just">
              <a:lnSpc>
                <a:spcPct val="90000"/>
              </a:lnSpc>
              <a:spcBef>
                <a:spcPct val="20000"/>
              </a:spcBef>
              <a:buClr>
                <a:schemeClr val="bg1"/>
              </a:buClr>
              <a:defRPr/>
            </a:pPr>
            <a:r>
              <a:rPr lang="tr-TR" sz="2800" dirty="0">
                <a:latin typeface="+mj-lt"/>
              </a:rPr>
              <a:t>Örnek : Asitle su karışımı, yanıcılarla tutuşturucuların karışımı.</a:t>
            </a:r>
          </a:p>
          <a:p>
            <a:pPr indent="19050" algn="just">
              <a:lnSpc>
                <a:spcPct val="90000"/>
              </a:lnSpc>
              <a:spcBef>
                <a:spcPct val="20000"/>
              </a:spcBef>
              <a:buClr>
                <a:schemeClr val="bg1"/>
              </a:buClr>
              <a:buFont typeface="Wingdings 3" pitchFamily="18" charset="2"/>
              <a:buChar char="u"/>
              <a:defRPr/>
            </a:pPr>
            <a:r>
              <a:rPr lang="tr-TR" sz="2800" dirty="0">
                <a:latin typeface="+mj-lt"/>
              </a:rPr>
              <a:t> Kıvılcımlar.</a:t>
            </a:r>
          </a:p>
          <a:p>
            <a:pPr indent="19050" algn="just">
              <a:lnSpc>
                <a:spcPct val="90000"/>
              </a:lnSpc>
              <a:spcBef>
                <a:spcPct val="20000"/>
              </a:spcBef>
              <a:buClr>
                <a:schemeClr val="bg1"/>
              </a:buClr>
              <a:buFont typeface="Wingdings 3" pitchFamily="18" charset="2"/>
              <a:buChar char="u"/>
              <a:defRPr/>
            </a:pPr>
            <a:r>
              <a:rPr lang="tr-TR" sz="2800" dirty="0">
                <a:latin typeface="+mj-lt"/>
              </a:rPr>
              <a:t> Doğal etkenler.</a:t>
            </a:r>
          </a:p>
        </p:txBody>
      </p:sp>
      <p:sp>
        <p:nvSpPr>
          <p:cNvPr id="5" name="Rectangle 4"/>
          <p:cNvSpPr>
            <a:spLocks noChangeArrowheads="1"/>
          </p:cNvSpPr>
          <p:nvPr/>
        </p:nvSpPr>
        <p:spPr bwMode="auto">
          <a:xfrm>
            <a:off x="323850" y="692150"/>
            <a:ext cx="8534400" cy="533400"/>
          </a:xfrm>
          <a:prstGeom prst="rect">
            <a:avLst/>
          </a:prstGeom>
          <a:noFill/>
          <a:ln w="9525">
            <a:noFill/>
            <a:miter lim="800000"/>
            <a:headEnd/>
            <a:tailEnd/>
          </a:ln>
        </p:spPr>
        <p:txBody>
          <a:bodyPr anchor="ctr"/>
          <a:lstStyle/>
          <a:p>
            <a:pPr indent="19050" algn="ctr">
              <a:lnSpc>
                <a:spcPct val="90000"/>
              </a:lnSpc>
              <a:buClr>
                <a:schemeClr val="tx2"/>
              </a:buClr>
              <a:buSzPct val="75000"/>
              <a:defRPr/>
            </a:pPr>
            <a:r>
              <a:rPr lang="tr-TR" sz="4400" b="1" dirty="0">
                <a:solidFill>
                  <a:schemeClr val="tx2"/>
                </a:solidFill>
                <a:latin typeface="+mj-lt"/>
                <a:ea typeface="+mj-ea"/>
                <a:cs typeface="+mj-cs"/>
              </a:rPr>
              <a:t>YANGIN ETKENLERİ</a:t>
            </a:r>
          </a:p>
        </p:txBody>
      </p:sp>
      <p:sp>
        <p:nvSpPr>
          <p:cNvPr id="3" name="Slayt Numarası Yer Tutucusu 2"/>
          <p:cNvSpPr>
            <a:spLocks noGrp="1"/>
          </p:cNvSpPr>
          <p:nvPr>
            <p:ph type="sldNum" sz="quarter" idx="12"/>
          </p:nvPr>
        </p:nvSpPr>
        <p:spPr/>
        <p:txBody>
          <a:bodyPr/>
          <a:lstStyle/>
          <a:p>
            <a:fld id="{A427530A-A503-4F46-BAEC-AA74D2EFDD5B}" type="slidenum">
              <a:rPr lang="tr-TR" smtClean="0"/>
              <a:t>32</a:t>
            </a:fld>
            <a:endParaRPr lang="tr-TR"/>
          </a:p>
        </p:txBody>
      </p:sp>
    </p:spTree>
    <p:extLst>
      <p:ext uri="{BB962C8B-B14F-4D97-AF65-F5344CB8AC3E}">
        <p14:creationId xmlns:p14="http://schemas.microsoft.com/office/powerpoint/2010/main" val="32434116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0" y="2"/>
            <a:ext cx="914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tr-TR" altLang="tr-TR" sz="1000" b="1"/>
              <a:t>KİMYASALLAR</a:t>
            </a:r>
          </a:p>
        </p:txBody>
      </p:sp>
      <p:sp>
        <p:nvSpPr>
          <p:cNvPr id="77828" name="Rectangle 5"/>
          <p:cNvSpPr>
            <a:spLocks noChangeArrowheads="1"/>
          </p:cNvSpPr>
          <p:nvPr/>
        </p:nvSpPr>
        <p:spPr bwMode="auto">
          <a:xfrm>
            <a:off x="488731" y="794345"/>
            <a:ext cx="81665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dirty="0"/>
              <a:t>PARLAMA</a:t>
            </a:r>
          </a:p>
          <a:p>
            <a:r>
              <a:rPr lang="tr-TR" altLang="tr-TR" dirty="0"/>
              <a:t>KOLAY ALEV ALABİLEN MADDELERİN (PARLAYICI MADDELER) BELLİ ORANDA HAVA İLE HOMOJEN KARIŞIMLARININ,  BİR TUTUŞTURMA KAYNAĞI İLE TEMASLARINDA ALEV ALARAK HIZLA YANMASIDIR. </a:t>
            </a:r>
          </a:p>
        </p:txBody>
      </p:sp>
      <p:sp>
        <p:nvSpPr>
          <p:cNvPr id="142342" name="Rectangle 6"/>
          <p:cNvSpPr>
            <a:spLocks noChangeArrowheads="1"/>
          </p:cNvSpPr>
          <p:nvPr/>
        </p:nvSpPr>
        <p:spPr bwMode="auto">
          <a:xfrm>
            <a:off x="488731" y="2067482"/>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dirty="0"/>
              <a:t>PARLAYICILIK:</a:t>
            </a:r>
            <a:r>
              <a:rPr lang="tr-TR" altLang="tr-TR" dirty="0"/>
              <a:t> PARLAYICI MADDENİN ALEV VEYA ISI İLE TUTUŞABİLME ÖZELLİĞİDİR </a:t>
            </a:r>
          </a:p>
        </p:txBody>
      </p:sp>
      <p:sp>
        <p:nvSpPr>
          <p:cNvPr id="142343" name="Rectangle 7"/>
          <p:cNvSpPr>
            <a:spLocks noChangeArrowheads="1"/>
          </p:cNvSpPr>
          <p:nvPr/>
        </p:nvSpPr>
        <p:spPr bwMode="auto">
          <a:xfrm>
            <a:off x="488730" y="2781302"/>
            <a:ext cx="8655269"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65125" indent="-365125">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dirty="0"/>
              <a:t>PARLAMA NOKTASI</a:t>
            </a:r>
            <a:r>
              <a:rPr lang="tr-TR" altLang="tr-TR" dirty="0"/>
              <a:t> </a:t>
            </a:r>
          </a:p>
          <a:p>
            <a:endParaRPr lang="tr-TR" altLang="tr-TR" dirty="0"/>
          </a:p>
          <a:p>
            <a:pPr>
              <a:buFontTx/>
              <a:buBlip>
                <a:blip r:embed="rId2"/>
              </a:buBlip>
            </a:pPr>
            <a:r>
              <a:rPr lang="tr-TR" altLang="tr-TR" dirty="0"/>
              <a:t>PARLAYICI SIVILARIN HEMEN SIVI YÜZEYİNDE VEYA KAPLARININ İÇİNDE HAVA İLE TUTUŞABİLİR, YETERLİ BUHAR ÇIKARDIKLARI EN DÜŞÜK SICAKLIKTIR.</a:t>
            </a:r>
          </a:p>
          <a:p>
            <a:pPr>
              <a:buFontTx/>
              <a:buBlip>
                <a:blip r:embed="rId2"/>
              </a:buBlip>
            </a:pPr>
            <a:endParaRPr lang="tr-TR" altLang="tr-TR" dirty="0"/>
          </a:p>
          <a:p>
            <a:pPr>
              <a:buFontTx/>
              <a:buBlip>
                <a:blip r:embed="rId2"/>
              </a:buBlip>
            </a:pPr>
            <a:r>
              <a:rPr lang="tr-TR" altLang="tr-TR" dirty="0"/>
              <a:t>HAVADAKİ UÇUCU YANABİLEN MADDE BUHARLARININ BİR ALEVLE TEMASI SIRASINDA TUTUŞABİLDİĞİ EN DÜŞÜK SICAKLIKTIR </a:t>
            </a:r>
          </a:p>
          <a:p>
            <a:pPr>
              <a:buFontTx/>
              <a:buBlip>
                <a:blip r:embed="rId2"/>
              </a:buBlip>
            </a:pPr>
            <a:endParaRPr lang="tr-TR" altLang="tr-TR" dirty="0"/>
          </a:p>
          <a:p>
            <a:r>
              <a:rPr lang="tr-TR" altLang="tr-TR" dirty="0"/>
              <a:t>PARLAMA NOKTASI DÜŞTÜKÇE MADDENİN TUTUŞMASI KOLAYLAŞIR. </a:t>
            </a:r>
          </a:p>
        </p:txBody>
      </p:sp>
      <p:sp>
        <p:nvSpPr>
          <p:cNvPr id="142344" name="Rectangle 8"/>
          <p:cNvSpPr>
            <a:spLocks noChangeArrowheads="1"/>
          </p:cNvSpPr>
          <p:nvPr/>
        </p:nvSpPr>
        <p:spPr bwMode="auto">
          <a:xfrm>
            <a:off x="643757" y="5366625"/>
            <a:ext cx="83452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dirty="0"/>
              <a:t>PARLAYICI MADDE</a:t>
            </a:r>
          </a:p>
          <a:p>
            <a:r>
              <a:rPr lang="tr-TR" altLang="tr-TR" dirty="0"/>
              <a:t>NORMAL ŞARTLAR ALTINDA BUHARLAŞABİLEN VEYA GAZ HALİNDE BULUNAN VE TUTUŞMA NOKTASI (ALEV ALMA SICAKLIĞI) DÜŞÜK OLAN SIVI VE GAZLARA PARLAYICI MADDE DENİR</a:t>
            </a:r>
          </a:p>
        </p:txBody>
      </p:sp>
      <p:sp>
        <p:nvSpPr>
          <p:cNvPr id="3" name="Slayt Numarası Yer Tutucusu 2"/>
          <p:cNvSpPr>
            <a:spLocks noGrp="1"/>
          </p:cNvSpPr>
          <p:nvPr>
            <p:ph type="sldNum" sz="quarter" idx="12"/>
          </p:nvPr>
        </p:nvSpPr>
        <p:spPr/>
        <p:txBody>
          <a:bodyPr/>
          <a:lstStyle/>
          <a:p>
            <a:fld id="{A427530A-A503-4F46-BAEC-AA74D2EFDD5B}" type="slidenum">
              <a:rPr lang="tr-TR" smtClean="0"/>
              <a:t>33</a:t>
            </a:fld>
            <a:endParaRPr lang="tr-TR"/>
          </a:p>
        </p:txBody>
      </p:sp>
    </p:spTree>
    <p:extLst>
      <p:ext uri="{BB962C8B-B14F-4D97-AF65-F5344CB8AC3E}">
        <p14:creationId xmlns:p14="http://schemas.microsoft.com/office/powerpoint/2010/main" val="29506965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ChangeArrowheads="1"/>
          </p:cNvSpPr>
          <p:nvPr/>
        </p:nvSpPr>
        <p:spPr bwMode="auto">
          <a:xfrm>
            <a:off x="250825" y="2785936"/>
            <a:ext cx="86423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tr-TR" altLang="tr-TR" sz="2000" b="1" dirty="0"/>
          </a:p>
          <a:p>
            <a:pPr algn="ctr"/>
            <a:r>
              <a:rPr lang="tr-TR" altLang="tr-TR" sz="2000" dirty="0"/>
              <a:t> </a:t>
            </a:r>
            <a:endParaRPr lang="tr-TR" altLang="tr-TR" sz="2000" b="1" dirty="0"/>
          </a:p>
          <a:p>
            <a:pPr>
              <a:buFontTx/>
              <a:buBlip>
                <a:blip r:embed="rId2"/>
              </a:buBlip>
            </a:pPr>
            <a:r>
              <a:rPr lang="tr-TR" altLang="tr-TR" sz="2000" dirty="0"/>
              <a:t>PATLAMA ÇEVRESİNDEKİ ORTAMDA BİR ŞOK DALGASI OLUŞTURUR. </a:t>
            </a:r>
          </a:p>
          <a:p>
            <a:pPr>
              <a:buFontTx/>
              <a:buBlip>
                <a:blip r:embed="rId2"/>
              </a:buBlip>
            </a:pPr>
            <a:endParaRPr lang="tr-TR" altLang="tr-TR" sz="2000" dirty="0"/>
          </a:p>
          <a:p>
            <a:pPr>
              <a:buFontTx/>
              <a:buBlip>
                <a:blip r:embed="rId2"/>
              </a:buBlip>
            </a:pPr>
            <a:r>
              <a:rPr lang="tr-TR" altLang="tr-TR" sz="2000" dirty="0"/>
              <a:t>TOZ VE HALİNDEKİ KATI PARÇACIKLARIN DA HAVAYLA (OKSİJENLE) BELİRLİ ORANLARI PATLAYICIDIR. EĞER ATEŞLEYİCİ BİR KAYNAK VARSA BU PARÇACIKLAR PATLAMA İLE YANMAYA BAŞLARLAR VE CİVARDAKİ TOZ VE HAVA KARIŞIMLARINI DA ATEŞLEYEREK SERİ PATLAMALAR HALİNE DÖNÜŞEBİLİRLER.</a:t>
            </a:r>
          </a:p>
        </p:txBody>
      </p:sp>
      <p:sp>
        <p:nvSpPr>
          <p:cNvPr id="78852" name="Rectangle 3"/>
          <p:cNvSpPr>
            <a:spLocks noChangeArrowheads="1"/>
          </p:cNvSpPr>
          <p:nvPr/>
        </p:nvSpPr>
        <p:spPr bwMode="auto">
          <a:xfrm>
            <a:off x="0" y="2"/>
            <a:ext cx="914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tr-TR" altLang="tr-TR" sz="1000" b="1"/>
              <a:t>KİMYASALLAR</a:t>
            </a:r>
          </a:p>
        </p:txBody>
      </p:sp>
      <p:sp>
        <p:nvSpPr>
          <p:cNvPr id="144389" name="Rectangle 5"/>
          <p:cNvSpPr>
            <a:spLocks noChangeArrowheads="1"/>
          </p:cNvSpPr>
          <p:nvPr/>
        </p:nvSpPr>
        <p:spPr bwMode="auto">
          <a:xfrm>
            <a:off x="395288" y="1196975"/>
            <a:ext cx="8748712" cy="1250950"/>
          </a:xfrm>
          <a:prstGeom prst="rect">
            <a:avLst/>
          </a:prstGeom>
          <a:noFill/>
          <a:ln>
            <a:noFill/>
          </a:ln>
          <a:effectLst/>
          <a:extLst/>
        </p:spPr>
        <p:txBody>
          <a:bodyPr>
            <a:spAutoFit/>
          </a:bodyPr>
          <a:lstStyle/>
          <a:p>
            <a:pPr>
              <a:defRPr/>
            </a:pPr>
            <a:r>
              <a:rPr lang="tr-TR" sz="2000" b="1" dirty="0">
                <a:effectLst>
                  <a:outerShdw blurRad="38100" dist="38100" dir="2700000" algn="tl">
                    <a:srgbClr val="000000"/>
                  </a:outerShdw>
                </a:effectLst>
              </a:rPr>
              <a:t>PATLAMA</a:t>
            </a:r>
          </a:p>
          <a:p>
            <a:pPr>
              <a:defRPr/>
            </a:pPr>
            <a:endParaRPr lang="tr-TR" sz="2000" b="1" dirty="0">
              <a:effectLst>
                <a:outerShdw blurRad="38100" dist="38100" dir="2700000" algn="tl">
                  <a:srgbClr val="000000"/>
                </a:outerShdw>
              </a:effectLst>
            </a:endParaRPr>
          </a:p>
          <a:p>
            <a:pPr>
              <a:defRPr/>
            </a:pPr>
            <a:r>
              <a:rPr lang="tr-TR" dirty="0"/>
              <a:t>ÇOK HIZLI BİR GAZ GENİŞLEMESİ İLE VE GENELLİKLE ISI AÇIĞA ÇIKMASIYLA MEYDANA GELEN BİR KİMYASAL REAKSİYON VEYA DEĞİŞİMDİR. </a:t>
            </a:r>
          </a:p>
        </p:txBody>
      </p:sp>
      <p:sp>
        <p:nvSpPr>
          <p:cNvPr id="3" name="Slayt Numarası Yer Tutucusu 2"/>
          <p:cNvSpPr>
            <a:spLocks noGrp="1"/>
          </p:cNvSpPr>
          <p:nvPr>
            <p:ph type="sldNum" sz="quarter" idx="12"/>
          </p:nvPr>
        </p:nvSpPr>
        <p:spPr/>
        <p:txBody>
          <a:bodyPr/>
          <a:lstStyle/>
          <a:p>
            <a:fld id="{A427530A-A503-4F46-BAEC-AA74D2EFDD5B}" type="slidenum">
              <a:rPr lang="tr-TR" smtClean="0"/>
              <a:t>34</a:t>
            </a:fld>
            <a:endParaRPr lang="tr-TR"/>
          </a:p>
        </p:txBody>
      </p:sp>
    </p:spTree>
    <p:extLst>
      <p:ext uri="{BB962C8B-B14F-4D97-AF65-F5344CB8AC3E}">
        <p14:creationId xmlns:p14="http://schemas.microsoft.com/office/powerpoint/2010/main" val="8814661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ext Box 2"/>
          <p:cNvSpPr txBox="1">
            <a:spLocks noChangeArrowheads="1"/>
          </p:cNvSpPr>
          <p:nvPr/>
        </p:nvSpPr>
        <p:spPr bwMode="auto">
          <a:xfrm>
            <a:off x="304800" y="1196977"/>
            <a:ext cx="8839200" cy="346075"/>
          </a:xfrm>
          <a:prstGeom prst="rect">
            <a:avLst/>
          </a:prstGeom>
          <a:noFill/>
          <a:ln w="9525">
            <a:solidFill>
              <a:schemeClr val="hlink"/>
            </a:solidFill>
            <a:miter lim="800000"/>
            <a:headEnd/>
            <a:tailEnd/>
          </a:ln>
          <a:effectLst/>
          <a:extLst/>
        </p:spPr>
        <p:txBody>
          <a:bodyPr lIns="92075" tIns="46038" rIns="92075" bIns="46038">
            <a:spAutoFit/>
          </a:bodyPr>
          <a:lstStyle/>
          <a:p>
            <a:pPr>
              <a:spcBef>
                <a:spcPct val="50000"/>
              </a:spcBef>
              <a:defRPr/>
            </a:pPr>
            <a:r>
              <a:rPr lang="tr-TR" sz="1600">
                <a:solidFill>
                  <a:srgbClr val="FF0000"/>
                </a:solidFill>
              </a:rPr>
              <a:t>MADDE           PATLAMA SINIRI (%)     PARLAMA NOK. (C)   BUHAR YOĞUNLUĞU (gr./cm.)</a:t>
            </a:r>
          </a:p>
        </p:txBody>
      </p:sp>
      <p:sp>
        <p:nvSpPr>
          <p:cNvPr id="297987" name="Text Box 3"/>
          <p:cNvSpPr txBox="1">
            <a:spLocks noChangeArrowheads="1"/>
          </p:cNvSpPr>
          <p:nvPr/>
        </p:nvSpPr>
        <p:spPr bwMode="auto">
          <a:xfrm>
            <a:off x="304800" y="5516565"/>
            <a:ext cx="8839200" cy="376237"/>
          </a:xfrm>
          <a:prstGeom prst="rect">
            <a:avLst/>
          </a:prstGeom>
          <a:noFill/>
          <a:ln w="9525">
            <a:solidFill>
              <a:schemeClr val="hlink"/>
            </a:solidFill>
            <a:miter lim="800000"/>
            <a:headEnd/>
            <a:tailEnd/>
          </a:ln>
          <a:effectLst/>
          <a:extLst/>
        </p:spPr>
        <p:txBody>
          <a:bodyPr lIns="92075" tIns="46038" rIns="92075" bIns="46038">
            <a:spAutoFit/>
          </a:bodyPr>
          <a:lstStyle/>
          <a:p>
            <a:pPr>
              <a:spcBef>
                <a:spcPct val="50000"/>
              </a:spcBef>
              <a:defRPr/>
            </a:pPr>
            <a:r>
              <a:rPr lang="tr-TR" b="1" dirty="0">
                <a:solidFill>
                  <a:schemeClr val="tx2"/>
                </a:solidFill>
              </a:rPr>
              <a:t>ASETON               2.6 – 12.8                        -18                                 2.00</a:t>
            </a:r>
          </a:p>
        </p:txBody>
      </p:sp>
      <p:sp>
        <p:nvSpPr>
          <p:cNvPr id="297988" name="Text Box 4"/>
          <p:cNvSpPr txBox="1">
            <a:spLocks noChangeArrowheads="1"/>
          </p:cNvSpPr>
          <p:nvPr/>
        </p:nvSpPr>
        <p:spPr bwMode="auto">
          <a:xfrm>
            <a:off x="304800" y="5157790"/>
            <a:ext cx="8839200" cy="376237"/>
          </a:xfrm>
          <a:prstGeom prst="rect">
            <a:avLst/>
          </a:prstGeom>
          <a:noFill/>
          <a:ln w="9525">
            <a:solidFill>
              <a:srgbClr val="FF0000"/>
            </a:solidFill>
            <a:miter lim="800000"/>
            <a:headEnd/>
            <a:tailEnd/>
          </a:ln>
          <a:effectLst/>
          <a:extLst/>
        </p:spPr>
        <p:txBody>
          <a:bodyPr lIns="92075" tIns="46038" rIns="92075" bIns="46038">
            <a:spAutoFit/>
          </a:bodyPr>
          <a:lstStyle/>
          <a:p>
            <a:pPr>
              <a:spcBef>
                <a:spcPct val="50000"/>
              </a:spcBef>
              <a:defRPr/>
            </a:pPr>
            <a:r>
              <a:rPr lang="tr-TR" dirty="0">
                <a:solidFill>
                  <a:schemeClr val="tx2"/>
                </a:solidFill>
              </a:rPr>
              <a:t>BENZEN               1.4 – 7.1                          -11                                 2.77</a:t>
            </a:r>
          </a:p>
        </p:txBody>
      </p:sp>
      <p:sp>
        <p:nvSpPr>
          <p:cNvPr id="297989" name="Rectangle 5"/>
          <p:cNvSpPr>
            <a:spLocks noChangeArrowheads="1"/>
          </p:cNvSpPr>
          <p:nvPr/>
        </p:nvSpPr>
        <p:spPr bwMode="auto">
          <a:xfrm>
            <a:off x="304800" y="1524000"/>
            <a:ext cx="8839200" cy="376238"/>
          </a:xfrm>
          <a:prstGeom prst="rect">
            <a:avLst/>
          </a:prstGeom>
          <a:noFill/>
          <a:ln w="9525">
            <a:solidFill>
              <a:srgbClr val="FF0000"/>
            </a:solidFill>
            <a:miter lim="800000"/>
            <a:headEnd/>
            <a:tailEnd/>
          </a:ln>
          <a:effectLst/>
          <a:extLst/>
        </p:spPr>
        <p:txBody>
          <a:bodyPr lIns="92075" tIns="46038" rIns="92075" bIns="46038">
            <a:spAutoFit/>
          </a:bodyPr>
          <a:lstStyle/>
          <a:p>
            <a:pPr>
              <a:spcBef>
                <a:spcPct val="50000"/>
              </a:spcBef>
              <a:defRPr/>
            </a:pPr>
            <a:r>
              <a:rPr lang="tr-TR" b="1">
                <a:solidFill>
                  <a:schemeClr val="tx2"/>
                </a:solidFill>
              </a:rPr>
              <a:t>TOLUEN               1.3 – 7.0                            4.0                                3.14</a:t>
            </a:r>
          </a:p>
        </p:txBody>
      </p:sp>
      <p:sp>
        <p:nvSpPr>
          <p:cNvPr id="297990" name="Rectangle 6"/>
          <p:cNvSpPr>
            <a:spLocks noChangeArrowheads="1"/>
          </p:cNvSpPr>
          <p:nvPr/>
        </p:nvSpPr>
        <p:spPr bwMode="auto">
          <a:xfrm>
            <a:off x="304800" y="1905000"/>
            <a:ext cx="8839200" cy="376238"/>
          </a:xfrm>
          <a:prstGeom prst="rect">
            <a:avLst/>
          </a:prstGeom>
          <a:noFill/>
          <a:ln w="9525">
            <a:solidFill>
              <a:srgbClr val="FF0000"/>
            </a:solidFill>
            <a:miter lim="800000"/>
            <a:headEnd/>
            <a:tailEnd/>
          </a:ln>
          <a:effectLst/>
          <a:extLst/>
        </p:spPr>
        <p:txBody>
          <a:bodyPr lIns="92075" tIns="46038" rIns="92075" bIns="46038">
            <a:spAutoFit/>
          </a:bodyPr>
          <a:lstStyle/>
          <a:p>
            <a:pPr>
              <a:spcBef>
                <a:spcPct val="50000"/>
              </a:spcBef>
              <a:defRPr/>
            </a:pPr>
            <a:r>
              <a:rPr lang="tr-TR">
                <a:solidFill>
                  <a:schemeClr val="tx2"/>
                </a:solidFill>
              </a:rPr>
              <a:t>HEGZAN              1.2 – 7.5                            -22                                 2.97</a:t>
            </a:r>
          </a:p>
        </p:txBody>
      </p:sp>
      <p:sp>
        <p:nvSpPr>
          <p:cNvPr id="297991" name="Rectangle 7"/>
          <p:cNvSpPr>
            <a:spLocks noChangeArrowheads="1"/>
          </p:cNvSpPr>
          <p:nvPr/>
        </p:nvSpPr>
        <p:spPr bwMode="auto">
          <a:xfrm>
            <a:off x="304800" y="4038600"/>
            <a:ext cx="8839200" cy="376238"/>
          </a:xfrm>
          <a:prstGeom prst="rect">
            <a:avLst/>
          </a:prstGeom>
          <a:noFill/>
          <a:ln w="9525">
            <a:solidFill>
              <a:srgbClr val="FF0000"/>
            </a:solidFill>
            <a:miter lim="800000"/>
            <a:headEnd/>
            <a:tailEnd/>
          </a:ln>
          <a:effectLst/>
          <a:extLst/>
        </p:spPr>
        <p:txBody>
          <a:bodyPr lIns="92075" tIns="46038" rIns="92075" bIns="46038">
            <a:spAutoFit/>
          </a:bodyPr>
          <a:lstStyle/>
          <a:p>
            <a:pPr>
              <a:spcBef>
                <a:spcPct val="50000"/>
              </a:spcBef>
              <a:defRPr/>
            </a:pPr>
            <a:r>
              <a:rPr lang="tr-TR">
                <a:solidFill>
                  <a:schemeClr val="tx2"/>
                </a:solidFill>
              </a:rPr>
              <a:t>HİDROJEN              4.0 – 75.0                                                             0.07</a:t>
            </a:r>
          </a:p>
        </p:txBody>
      </p:sp>
      <p:sp>
        <p:nvSpPr>
          <p:cNvPr id="297992" name="Rectangle 8"/>
          <p:cNvSpPr>
            <a:spLocks noChangeArrowheads="1"/>
          </p:cNvSpPr>
          <p:nvPr/>
        </p:nvSpPr>
        <p:spPr bwMode="auto">
          <a:xfrm>
            <a:off x="304800" y="2895600"/>
            <a:ext cx="8839200" cy="376238"/>
          </a:xfrm>
          <a:prstGeom prst="rect">
            <a:avLst/>
          </a:prstGeom>
          <a:noFill/>
          <a:ln w="9525">
            <a:solidFill>
              <a:srgbClr val="FF0000"/>
            </a:solidFill>
            <a:miter lim="800000"/>
            <a:headEnd/>
            <a:tailEnd/>
          </a:ln>
          <a:effectLst/>
          <a:extLst/>
        </p:spPr>
        <p:txBody>
          <a:bodyPr lIns="92075" tIns="46038" rIns="92075" bIns="46038">
            <a:spAutoFit/>
          </a:bodyPr>
          <a:lstStyle/>
          <a:p>
            <a:pPr>
              <a:spcBef>
                <a:spcPct val="50000"/>
              </a:spcBef>
              <a:defRPr/>
            </a:pPr>
            <a:r>
              <a:rPr lang="tr-TR" b="1">
                <a:solidFill>
                  <a:schemeClr val="tx2"/>
                </a:solidFill>
              </a:rPr>
              <a:t>ASETİLEN             2.5 - 100                                                                 0.91</a:t>
            </a:r>
          </a:p>
        </p:txBody>
      </p:sp>
      <p:sp>
        <p:nvSpPr>
          <p:cNvPr id="297993" name="Rectangle 9"/>
          <p:cNvSpPr>
            <a:spLocks noChangeArrowheads="1"/>
          </p:cNvSpPr>
          <p:nvPr/>
        </p:nvSpPr>
        <p:spPr bwMode="auto">
          <a:xfrm>
            <a:off x="304800" y="3281365"/>
            <a:ext cx="8839200" cy="376237"/>
          </a:xfrm>
          <a:prstGeom prst="rect">
            <a:avLst/>
          </a:prstGeom>
          <a:noFill/>
          <a:ln w="9525">
            <a:solidFill>
              <a:srgbClr val="FF0000"/>
            </a:solidFill>
            <a:miter lim="800000"/>
            <a:headEnd/>
            <a:tailEnd/>
          </a:ln>
          <a:effectLst/>
          <a:extLst/>
        </p:spPr>
        <p:txBody>
          <a:bodyPr lIns="92075" tIns="46038" rIns="92075" bIns="46038">
            <a:spAutoFit/>
          </a:bodyPr>
          <a:lstStyle/>
          <a:p>
            <a:pPr>
              <a:spcBef>
                <a:spcPct val="50000"/>
              </a:spcBef>
              <a:defRPr/>
            </a:pPr>
            <a:r>
              <a:rPr lang="tr-TR">
                <a:solidFill>
                  <a:schemeClr val="tx2"/>
                </a:solidFill>
              </a:rPr>
              <a:t>AMONYAK             15 - 28                                                                    0.58</a:t>
            </a:r>
          </a:p>
        </p:txBody>
      </p:sp>
      <p:sp>
        <p:nvSpPr>
          <p:cNvPr id="297994" name="Rectangle 10"/>
          <p:cNvSpPr>
            <a:spLocks noChangeArrowheads="1"/>
          </p:cNvSpPr>
          <p:nvPr/>
        </p:nvSpPr>
        <p:spPr bwMode="auto">
          <a:xfrm>
            <a:off x="304800" y="3657600"/>
            <a:ext cx="8839200" cy="376238"/>
          </a:xfrm>
          <a:prstGeom prst="rect">
            <a:avLst/>
          </a:prstGeom>
          <a:noFill/>
          <a:ln w="9525">
            <a:solidFill>
              <a:srgbClr val="FF0000"/>
            </a:solidFill>
            <a:miter lim="800000"/>
            <a:headEnd/>
            <a:tailEnd/>
          </a:ln>
          <a:effectLst/>
          <a:extLst/>
        </p:spPr>
        <p:txBody>
          <a:bodyPr lIns="92075" tIns="46038" rIns="92075" bIns="46038">
            <a:spAutoFit/>
          </a:bodyPr>
          <a:lstStyle/>
          <a:p>
            <a:pPr>
              <a:spcBef>
                <a:spcPct val="50000"/>
              </a:spcBef>
              <a:defRPr/>
            </a:pPr>
            <a:r>
              <a:rPr lang="tr-TR" b="1">
                <a:solidFill>
                  <a:schemeClr val="tx2"/>
                </a:solidFill>
              </a:rPr>
              <a:t>CO                         12.5 – 74.0                                                             0.97</a:t>
            </a:r>
          </a:p>
        </p:txBody>
      </p:sp>
      <p:sp>
        <p:nvSpPr>
          <p:cNvPr id="297995" name="Rectangle 11"/>
          <p:cNvSpPr>
            <a:spLocks noChangeArrowheads="1"/>
          </p:cNvSpPr>
          <p:nvPr/>
        </p:nvSpPr>
        <p:spPr bwMode="auto">
          <a:xfrm>
            <a:off x="304800" y="4419600"/>
            <a:ext cx="8839200" cy="376238"/>
          </a:xfrm>
          <a:prstGeom prst="rect">
            <a:avLst/>
          </a:prstGeom>
          <a:noFill/>
          <a:ln w="9525">
            <a:solidFill>
              <a:srgbClr val="FF0000"/>
            </a:solidFill>
            <a:miter lim="800000"/>
            <a:headEnd/>
            <a:tailEnd/>
          </a:ln>
          <a:effectLst/>
          <a:extLst/>
        </p:spPr>
        <p:txBody>
          <a:bodyPr lIns="92075" tIns="46038" rIns="92075" bIns="46038">
            <a:spAutoFit/>
          </a:bodyPr>
          <a:lstStyle/>
          <a:p>
            <a:pPr>
              <a:spcBef>
                <a:spcPct val="50000"/>
              </a:spcBef>
              <a:defRPr/>
            </a:pPr>
            <a:r>
              <a:rPr lang="tr-TR" b="1">
                <a:solidFill>
                  <a:schemeClr val="tx2"/>
                </a:solidFill>
              </a:rPr>
              <a:t>METAN                    5.0 – 15.0                                                             0.55</a:t>
            </a:r>
          </a:p>
        </p:txBody>
      </p:sp>
      <p:sp>
        <p:nvSpPr>
          <p:cNvPr id="297996" name="Rectangle 12"/>
          <p:cNvSpPr>
            <a:spLocks noChangeArrowheads="1"/>
          </p:cNvSpPr>
          <p:nvPr/>
        </p:nvSpPr>
        <p:spPr bwMode="auto">
          <a:xfrm>
            <a:off x="304800" y="2286000"/>
            <a:ext cx="8839200" cy="376238"/>
          </a:xfrm>
          <a:prstGeom prst="rect">
            <a:avLst/>
          </a:prstGeom>
          <a:noFill/>
          <a:ln w="9525">
            <a:solidFill>
              <a:srgbClr val="FF0000"/>
            </a:solidFill>
            <a:miter lim="800000"/>
            <a:headEnd/>
            <a:tailEnd/>
          </a:ln>
          <a:effectLst/>
          <a:extLst/>
        </p:spPr>
        <p:txBody>
          <a:bodyPr lIns="92075" tIns="46038" rIns="92075" bIns="46038">
            <a:spAutoFit/>
          </a:bodyPr>
          <a:lstStyle/>
          <a:p>
            <a:pPr>
              <a:spcBef>
                <a:spcPct val="50000"/>
              </a:spcBef>
              <a:defRPr/>
            </a:pPr>
            <a:r>
              <a:rPr lang="tr-TR" b="1">
                <a:solidFill>
                  <a:schemeClr val="tx2"/>
                </a:solidFill>
              </a:rPr>
              <a:t>BENZİN                1.0 – 7.0                            -30                                 3.00</a:t>
            </a:r>
          </a:p>
        </p:txBody>
      </p:sp>
      <p:sp>
        <p:nvSpPr>
          <p:cNvPr id="297997" name="Rectangle 13"/>
          <p:cNvSpPr>
            <a:spLocks noChangeArrowheads="1"/>
          </p:cNvSpPr>
          <p:nvPr/>
        </p:nvSpPr>
        <p:spPr bwMode="auto">
          <a:xfrm>
            <a:off x="304800" y="4800600"/>
            <a:ext cx="8839200" cy="376238"/>
          </a:xfrm>
          <a:prstGeom prst="rect">
            <a:avLst/>
          </a:prstGeom>
          <a:noFill/>
          <a:ln w="9525">
            <a:solidFill>
              <a:srgbClr val="FF0000"/>
            </a:solidFill>
            <a:miter lim="800000"/>
            <a:headEnd/>
            <a:tailEnd/>
          </a:ln>
          <a:effectLst/>
          <a:extLst/>
        </p:spPr>
        <p:txBody>
          <a:bodyPr lIns="92075" tIns="46038" rIns="92075" bIns="46038">
            <a:spAutoFit/>
          </a:bodyPr>
          <a:lstStyle/>
          <a:p>
            <a:pPr>
              <a:spcBef>
                <a:spcPct val="50000"/>
              </a:spcBef>
              <a:defRPr/>
            </a:pPr>
            <a:r>
              <a:rPr lang="tr-TR">
                <a:solidFill>
                  <a:schemeClr val="tx2"/>
                </a:solidFill>
              </a:rPr>
              <a:t>PROPAN                  2.2 – 10.0                                                             1.40</a:t>
            </a:r>
          </a:p>
        </p:txBody>
      </p:sp>
      <p:sp>
        <p:nvSpPr>
          <p:cNvPr id="3" name="Slayt Numarası Yer Tutucusu 2"/>
          <p:cNvSpPr>
            <a:spLocks noGrp="1"/>
          </p:cNvSpPr>
          <p:nvPr>
            <p:ph type="sldNum" sz="quarter" idx="12"/>
          </p:nvPr>
        </p:nvSpPr>
        <p:spPr/>
        <p:txBody>
          <a:bodyPr/>
          <a:lstStyle/>
          <a:p>
            <a:fld id="{A427530A-A503-4F46-BAEC-AA74D2EFDD5B}" type="slidenum">
              <a:rPr lang="tr-TR" smtClean="0"/>
              <a:t>35</a:t>
            </a:fld>
            <a:endParaRPr lang="tr-TR"/>
          </a:p>
        </p:txBody>
      </p:sp>
    </p:spTree>
    <p:extLst>
      <p:ext uri="{BB962C8B-B14F-4D97-AF65-F5344CB8AC3E}">
        <p14:creationId xmlns:p14="http://schemas.microsoft.com/office/powerpoint/2010/main" val="26344848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Rectangle 4"/>
          <p:cNvSpPr>
            <a:spLocks noChangeArrowheads="1"/>
          </p:cNvSpPr>
          <p:nvPr/>
        </p:nvSpPr>
        <p:spPr bwMode="auto">
          <a:xfrm>
            <a:off x="1692275" y="1052513"/>
            <a:ext cx="6121400" cy="1785104"/>
          </a:xfrm>
          <a:prstGeom prst="rect">
            <a:avLst/>
          </a:prstGeom>
          <a:solidFill>
            <a:schemeClr val="accent2">
              <a:lumMod val="40000"/>
              <a:lumOff val="60000"/>
            </a:schemeClr>
          </a:solidFill>
          <a:ln w="9525" algn="ctr">
            <a:solidFill>
              <a:schemeClr val="tx1"/>
            </a:solidFill>
            <a:miter lim="800000"/>
            <a:headEnd/>
            <a:tailEnd/>
          </a:ln>
          <a:effectLst/>
          <a:extLst/>
        </p:spPr>
        <p:txBody>
          <a:bodyPr>
            <a:spAutoFit/>
          </a:bodyPr>
          <a:lstStyle/>
          <a:p>
            <a:pPr>
              <a:defRPr/>
            </a:pPr>
            <a:r>
              <a:rPr lang="tr-TR" sz="2000" b="1" dirty="0"/>
              <a:t>PARLAMA (PATLAMA) LİMİTLERİ</a:t>
            </a:r>
            <a:endParaRPr lang="tr-TR" sz="2000" dirty="0"/>
          </a:p>
          <a:p>
            <a:pPr>
              <a:defRPr/>
            </a:pPr>
            <a:r>
              <a:rPr lang="tr-TR" dirty="0"/>
              <a:t>YANICI VEYA PARLAYICI SIVILARIN BUHARLARI HAVA İLE UYGUN ORANLARDA KARIŞTIĞINDA VE ORTAMDA BİR TUTUŞTURMA KAYNAĞI VARSA HIZLI BİR YANMA VEYA PATLAMA OLUR. PARLAYICI MADDENİN HAVA İLE YAPTIĞI ORANA PARLAMA ARALIĞI VEYA PATLAMA ARALIĞI DENİR. </a:t>
            </a:r>
          </a:p>
        </p:txBody>
      </p:sp>
      <p:sp>
        <p:nvSpPr>
          <p:cNvPr id="145413" name="Rectangle 5"/>
          <p:cNvSpPr>
            <a:spLocks noChangeArrowheads="1"/>
          </p:cNvSpPr>
          <p:nvPr/>
        </p:nvSpPr>
        <p:spPr bwMode="auto">
          <a:xfrm>
            <a:off x="367862" y="3933825"/>
            <a:ext cx="4211638" cy="1815882"/>
          </a:xfrm>
          <a:prstGeom prst="rect">
            <a:avLst/>
          </a:prstGeom>
          <a:solidFill>
            <a:schemeClr val="accent4">
              <a:lumMod val="40000"/>
              <a:lumOff val="60000"/>
            </a:schemeClr>
          </a:solidFill>
          <a:ln w="9525" algn="ctr">
            <a:solidFill>
              <a:schemeClr val="tx1"/>
            </a:solidFill>
            <a:miter lim="800000"/>
            <a:headEnd/>
            <a:tailEnd/>
          </a:ln>
          <a:effectLst/>
          <a:extLst/>
        </p:spPr>
        <p:txBody>
          <a:bodyPr>
            <a:spAutoFit/>
          </a:bodyPr>
          <a:lstStyle/>
          <a:p>
            <a:pPr>
              <a:defRPr/>
            </a:pPr>
            <a:r>
              <a:rPr lang="tr-TR" sz="1600" dirty="0"/>
              <a:t>HAVADAKİ BUHAR YÜZDESİNİN BİR YANGIN VEYA PATLAMA OLUŞTURMASI İÇİN GEREKLİ OLAN EN ALT SEVİYESİDİR. BUNUN ALTINDAKİ KONSANTRASYONLARDA YAKIT (MADDE) YETERLİ OLMADIĞINDAN PATLAMA OLMAZ VE KARIŞIM BU ANLAMDA FAKİR KARIŞIM OLARAK NİTELENDİRİLİR.</a:t>
            </a:r>
          </a:p>
        </p:txBody>
      </p:sp>
      <p:sp>
        <p:nvSpPr>
          <p:cNvPr id="80901" name="Line 6"/>
          <p:cNvSpPr>
            <a:spLocks noChangeShapeType="1"/>
          </p:cNvSpPr>
          <p:nvPr/>
        </p:nvSpPr>
        <p:spPr bwMode="auto">
          <a:xfrm flipH="1">
            <a:off x="3203577" y="3068638"/>
            <a:ext cx="792163" cy="431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80902" name="Line 7"/>
          <p:cNvSpPr>
            <a:spLocks noChangeShapeType="1"/>
          </p:cNvSpPr>
          <p:nvPr/>
        </p:nvSpPr>
        <p:spPr bwMode="auto">
          <a:xfrm>
            <a:off x="4500563" y="3213100"/>
            <a:ext cx="1008062" cy="287338"/>
          </a:xfrm>
          <a:prstGeom prst="line">
            <a:avLst/>
          </a:prstGeom>
          <a:noFill/>
          <a:ln w="57150">
            <a:solidFill>
              <a:srgbClr val="990033"/>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80903" name="Line 8"/>
          <p:cNvSpPr>
            <a:spLocks noChangeShapeType="1"/>
          </p:cNvSpPr>
          <p:nvPr/>
        </p:nvSpPr>
        <p:spPr bwMode="auto">
          <a:xfrm flipH="1">
            <a:off x="3203577" y="3213100"/>
            <a:ext cx="936625" cy="287338"/>
          </a:xfrm>
          <a:prstGeom prst="line">
            <a:avLst/>
          </a:prstGeom>
          <a:noFill/>
          <a:ln w="57150">
            <a:solidFill>
              <a:srgbClr val="990033"/>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145417" name="Rectangle 9"/>
          <p:cNvSpPr>
            <a:spLocks noChangeArrowheads="1"/>
          </p:cNvSpPr>
          <p:nvPr/>
        </p:nvSpPr>
        <p:spPr bwMode="auto">
          <a:xfrm>
            <a:off x="250825" y="3500438"/>
            <a:ext cx="2647584" cy="369332"/>
          </a:xfrm>
          <a:prstGeom prst="rect">
            <a:avLst/>
          </a:prstGeom>
          <a:solidFill>
            <a:srgbClr val="660033"/>
          </a:solidFill>
          <a:ln w="9525" algn="ctr">
            <a:solidFill>
              <a:schemeClr val="tx1"/>
            </a:solidFill>
            <a:miter lim="800000"/>
            <a:headEnd/>
            <a:tailEnd/>
          </a:ln>
          <a:effectLst/>
          <a:extLst/>
        </p:spPr>
        <p:txBody>
          <a:bodyPr wrap="none">
            <a:spAutoFit/>
          </a:bodyPr>
          <a:lstStyle/>
          <a:p>
            <a:pPr>
              <a:tabLst>
                <a:tab pos="717550" algn="l"/>
              </a:tabLst>
              <a:defRPr/>
            </a:pPr>
            <a:r>
              <a:rPr lang="tr-TR" b="1" dirty="0">
                <a:solidFill>
                  <a:schemeClr val="bg1"/>
                </a:solidFill>
              </a:rPr>
              <a:t>ALT PATLAMA LİMİTİ (LEL)</a:t>
            </a:r>
            <a:endParaRPr lang="tr-TR" dirty="0">
              <a:solidFill>
                <a:schemeClr val="bg1"/>
              </a:solidFill>
            </a:endParaRPr>
          </a:p>
        </p:txBody>
      </p:sp>
      <p:sp>
        <p:nvSpPr>
          <p:cNvPr id="145418" name="Rectangle 10"/>
          <p:cNvSpPr>
            <a:spLocks noChangeArrowheads="1"/>
          </p:cNvSpPr>
          <p:nvPr/>
        </p:nvSpPr>
        <p:spPr bwMode="auto">
          <a:xfrm>
            <a:off x="5580065" y="3429000"/>
            <a:ext cx="2737609" cy="369332"/>
          </a:xfrm>
          <a:prstGeom prst="rect">
            <a:avLst/>
          </a:prstGeom>
          <a:solidFill>
            <a:srgbClr val="660033"/>
          </a:solidFill>
          <a:ln w="9525" algn="ctr">
            <a:solidFill>
              <a:schemeClr val="tx1"/>
            </a:solidFill>
            <a:miter lim="800000"/>
            <a:headEnd/>
            <a:tailEnd/>
          </a:ln>
          <a:effectLst/>
          <a:extLst/>
        </p:spPr>
        <p:txBody>
          <a:bodyPr wrap="none">
            <a:spAutoFit/>
          </a:bodyPr>
          <a:lstStyle/>
          <a:p>
            <a:pPr>
              <a:tabLst>
                <a:tab pos="717550" algn="l"/>
              </a:tabLst>
              <a:defRPr/>
            </a:pPr>
            <a:r>
              <a:rPr lang="tr-TR" b="1" dirty="0">
                <a:solidFill>
                  <a:schemeClr val="bg1"/>
                </a:solidFill>
              </a:rPr>
              <a:t>ÜST PATLAMA LİMİTİ (UEL)</a:t>
            </a:r>
          </a:p>
        </p:txBody>
      </p:sp>
      <p:sp>
        <p:nvSpPr>
          <p:cNvPr id="145420" name="Rectangle 12"/>
          <p:cNvSpPr>
            <a:spLocks noChangeArrowheads="1"/>
          </p:cNvSpPr>
          <p:nvPr/>
        </p:nvSpPr>
        <p:spPr bwMode="auto">
          <a:xfrm>
            <a:off x="4752975" y="3933825"/>
            <a:ext cx="4067175" cy="1815882"/>
          </a:xfrm>
          <a:prstGeom prst="rect">
            <a:avLst/>
          </a:prstGeom>
          <a:solidFill>
            <a:schemeClr val="accent6">
              <a:lumMod val="40000"/>
              <a:lumOff val="60000"/>
            </a:schemeClr>
          </a:solidFill>
          <a:ln w="9525" algn="ctr">
            <a:solidFill>
              <a:schemeClr val="tx1"/>
            </a:solidFill>
            <a:miter lim="800000"/>
            <a:headEnd/>
            <a:tailEnd/>
          </a:ln>
          <a:effectLst/>
          <a:extLst/>
        </p:spPr>
        <p:txBody>
          <a:bodyPr>
            <a:spAutoFit/>
          </a:bodyPr>
          <a:lstStyle/>
          <a:p>
            <a:pPr>
              <a:tabLst>
                <a:tab pos="717550" algn="l"/>
              </a:tabLst>
              <a:defRPr/>
            </a:pPr>
            <a:r>
              <a:rPr lang="tr-TR" sz="1600" dirty="0"/>
              <a:t>HAVADAKİ BUHAR YÜZDESİNİN BİR YANGIN VEYA PATLAMA OLUŞTURMASI İÇİN GEREKLİ OLAN EN ÜST SEVİYESİDİR. BUNUN ÜSTÜNDEKİ KONSANTRASYONLARDA HAVA (OKSİJEN) YETERLİ OLMADIĞINDAN PATLAMA OLMAZ VE KARIŞIM BU ANLAMDA ZENGİN KARIŞIM OLARAK NİTELENDİRİLİR.</a:t>
            </a:r>
          </a:p>
        </p:txBody>
      </p:sp>
      <p:sp>
        <p:nvSpPr>
          <p:cNvPr id="3" name="Slayt Numarası Yer Tutucusu 2"/>
          <p:cNvSpPr>
            <a:spLocks noGrp="1"/>
          </p:cNvSpPr>
          <p:nvPr>
            <p:ph type="sldNum" sz="quarter" idx="12"/>
          </p:nvPr>
        </p:nvSpPr>
        <p:spPr/>
        <p:txBody>
          <a:bodyPr/>
          <a:lstStyle/>
          <a:p>
            <a:fld id="{A427530A-A503-4F46-BAEC-AA74D2EFDD5B}" type="slidenum">
              <a:rPr lang="tr-TR" smtClean="0"/>
              <a:t>36</a:t>
            </a:fld>
            <a:endParaRPr lang="tr-TR"/>
          </a:p>
        </p:txBody>
      </p:sp>
    </p:spTree>
    <p:extLst>
      <p:ext uri="{BB962C8B-B14F-4D97-AF65-F5344CB8AC3E}">
        <p14:creationId xmlns:p14="http://schemas.microsoft.com/office/powerpoint/2010/main" val="3444488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Line 2"/>
          <p:cNvSpPr>
            <a:spLocks noChangeShapeType="1"/>
          </p:cNvSpPr>
          <p:nvPr/>
        </p:nvSpPr>
        <p:spPr bwMode="auto">
          <a:xfrm>
            <a:off x="1703390" y="836613"/>
            <a:ext cx="1587" cy="4032250"/>
          </a:xfrm>
          <a:prstGeom prst="line">
            <a:avLst/>
          </a:prstGeom>
          <a:noFill/>
          <a:ln w="9525">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tr-TR"/>
          </a:p>
        </p:txBody>
      </p:sp>
      <p:sp>
        <p:nvSpPr>
          <p:cNvPr id="81924" name="Line 3"/>
          <p:cNvSpPr>
            <a:spLocks noChangeShapeType="1"/>
          </p:cNvSpPr>
          <p:nvPr/>
        </p:nvSpPr>
        <p:spPr bwMode="auto">
          <a:xfrm>
            <a:off x="1703390" y="4868865"/>
            <a:ext cx="5545137" cy="1587"/>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tr-TR"/>
          </a:p>
        </p:txBody>
      </p:sp>
      <p:sp>
        <p:nvSpPr>
          <p:cNvPr id="81925" name="Text Box 4"/>
          <p:cNvSpPr txBox="1">
            <a:spLocks noChangeArrowheads="1"/>
          </p:cNvSpPr>
          <p:nvPr/>
        </p:nvSpPr>
        <p:spPr bwMode="auto">
          <a:xfrm>
            <a:off x="3360740" y="1808163"/>
            <a:ext cx="17586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sz="2000" b="1"/>
              <a:t>Patlama aralığı</a:t>
            </a:r>
          </a:p>
        </p:txBody>
      </p:sp>
      <p:sp>
        <p:nvSpPr>
          <p:cNvPr id="81926" name="Text Box 5"/>
          <p:cNvSpPr txBox="1">
            <a:spLocks noChangeArrowheads="1"/>
          </p:cNvSpPr>
          <p:nvPr/>
        </p:nvSpPr>
        <p:spPr bwMode="auto">
          <a:xfrm>
            <a:off x="695325" y="5589588"/>
            <a:ext cx="1814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t>Patlama alt limiti</a:t>
            </a:r>
          </a:p>
        </p:txBody>
      </p:sp>
      <p:sp>
        <p:nvSpPr>
          <p:cNvPr id="81927" name="Text Box 6"/>
          <p:cNvSpPr txBox="1">
            <a:spLocks noChangeArrowheads="1"/>
          </p:cNvSpPr>
          <p:nvPr/>
        </p:nvSpPr>
        <p:spPr bwMode="auto">
          <a:xfrm>
            <a:off x="2279652" y="5013325"/>
            <a:ext cx="38320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t>Havadaki Buhar / Gaz Konsantrasyonu</a:t>
            </a:r>
          </a:p>
        </p:txBody>
      </p:sp>
      <p:sp>
        <p:nvSpPr>
          <p:cNvPr id="81928" name="Text Box 7"/>
          <p:cNvSpPr txBox="1">
            <a:spLocks noChangeArrowheads="1"/>
          </p:cNvSpPr>
          <p:nvPr/>
        </p:nvSpPr>
        <p:spPr bwMode="auto">
          <a:xfrm rot="-5400000">
            <a:off x="395802" y="3133209"/>
            <a:ext cx="168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t>Patlama Basıncı</a:t>
            </a:r>
          </a:p>
        </p:txBody>
      </p:sp>
      <p:sp>
        <p:nvSpPr>
          <p:cNvPr id="81929" name="Text Box 8"/>
          <p:cNvSpPr txBox="1">
            <a:spLocks noChangeArrowheads="1"/>
          </p:cNvSpPr>
          <p:nvPr/>
        </p:nvSpPr>
        <p:spPr bwMode="auto">
          <a:xfrm>
            <a:off x="6096002" y="5589588"/>
            <a:ext cx="18570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t>Patlama üst limiti</a:t>
            </a:r>
          </a:p>
        </p:txBody>
      </p:sp>
      <p:sp>
        <p:nvSpPr>
          <p:cNvPr id="81930" name="Line 9"/>
          <p:cNvSpPr>
            <a:spLocks noChangeShapeType="1"/>
          </p:cNvSpPr>
          <p:nvPr/>
        </p:nvSpPr>
        <p:spPr bwMode="auto">
          <a:xfrm flipH="1">
            <a:off x="2063752" y="2024065"/>
            <a:ext cx="1223963" cy="15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81931" name="Line 10"/>
          <p:cNvSpPr>
            <a:spLocks noChangeShapeType="1"/>
          </p:cNvSpPr>
          <p:nvPr/>
        </p:nvSpPr>
        <p:spPr bwMode="auto">
          <a:xfrm>
            <a:off x="5376863" y="2024065"/>
            <a:ext cx="1295400" cy="15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81932" name="Line 11"/>
          <p:cNvSpPr>
            <a:spLocks noChangeShapeType="1"/>
          </p:cNvSpPr>
          <p:nvPr/>
        </p:nvSpPr>
        <p:spPr bwMode="auto">
          <a:xfrm flipH="1" flipV="1">
            <a:off x="1908177" y="1412875"/>
            <a:ext cx="11113" cy="36718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tr-TR"/>
          </a:p>
        </p:txBody>
      </p:sp>
      <p:sp>
        <p:nvSpPr>
          <p:cNvPr id="81933" name="Line 12"/>
          <p:cNvSpPr>
            <a:spLocks noChangeShapeType="1"/>
          </p:cNvSpPr>
          <p:nvPr/>
        </p:nvSpPr>
        <p:spPr bwMode="auto">
          <a:xfrm flipH="1" flipV="1">
            <a:off x="6804027" y="1412875"/>
            <a:ext cx="11113" cy="36718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tr-TR"/>
          </a:p>
        </p:txBody>
      </p:sp>
      <p:sp>
        <p:nvSpPr>
          <p:cNvPr id="81934" name="Text Box 13"/>
          <p:cNvSpPr txBox="1">
            <a:spLocks noChangeArrowheads="1"/>
          </p:cNvSpPr>
          <p:nvPr/>
        </p:nvSpPr>
        <p:spPr bwMode="auto">
          <a:xfrm>
            <a:off x="1558927" y="5157788"/>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t>LEL</a:t>
            </a:r>
          </a:p>
        </p:txBody>
      </p:sp>
      <p:sp>
        <p:nvSpPr>
          <p:cNvPr id="81935" name="Text Box 14"/>
          <p:cNvSpPr txBox="1">
            <a:spLocks noChangeArrowheads="1"/>
          </p:cNvSpPr>
          <p:nvPr/>
        </p:nvSpPr>
        <p:spPr bwMode="auto">
          <a:xfrm>
            <a:off x="6599238" y="5229225"/>
            <a:ext cx="5453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tr-TR" altLang="tr-TR" b="1"/>
              <a:t>UEL</a:t>
            </a:r>
          </a:p>
        </p:txBody>
      </p:sp>
      <p:sp>
        <p:nvSpPr>
          <p:cNvPr id="81936" name="Freeform 15"/>
          <p:cNvSpPr>
            <a:spLocks/>
          </p:cNvSpPr>
          <p:nvPr/>
        </p:nvSpPr>
        <p:spPr bwMode="auto">
          <a:xfrm>
            <a:off x="1906590" y="2565402"/>
            <a:ext cx="4897437" cy="2303463"/>
          </a:xfrm>
          <a:custGeom>
            <a:avLst/>
            <a:gdLst>
              <a:gd name="T0" fmla="*/ 0 w 2585"/>
              <a:gd name="T1" fmla="*/ 2147483647 h 2458"/>
              <a:gd name="T2" fmla="*/ 2147483647 w 2585"/>
              <a:gd name="T3" fmla="*/ 2147483647 h 2458"/>
              <a:gd name="T4" fmla="*/ 2147483647 w 2585"/>
              <a:gd name="T5" fmla="*/ 2147483647 h 2458"/>
              <a:gd name="T6" fmla="*/ 0 60000 65536"/>
              <a:gd name="T7" fmla="*/ 0 60000 65536"/>
              <a:gd name="T8" fmla="*/ 0 60000 65536"/>
              <a:gd name="T9" fmla="*/ 0 w 2585"/>
              <a:gd name="T10" fmla="*/ 0 h 2458"/>
              <a:gd name="T11" fmla="*/ 2585 w 2585"/>
              <a:gd name="T12" fmla="*/ 2458 h 2458"/>
            </a:gdLst>
            <a:ahLst/>
            <a:cxnLst>
              <a:cxn ang="T6">
                <a:pos x="T0" y="T1"/>
              </a:cxn>
              <a:cxn ang="T7">
                <a:pos x="T2" y="T3"/>
              </a:cxn>
              <a:cxn ang="T8">
                <a:pos x="T4" y="T5"/>
              </a:cxn>
            </a:cxnLst>
            <a:rect l="T9" t="T10" r="T11" b="T12"/>
            <a:pathLst>
              <a:path w="2585" h="2458">
                <a:moveTo>
                  <a:pt x="0" y="2458"/>
                </a:moveTo>
                <a:cubicBezTo>
                  <a:pt x="419" y="1237"/>
                  <a:pt x="839" y="16"/>
                  <a:pt x="1270" y="8"/>
                </a:cubicBezTo>
                <a:cubicBezTo>
                  <a:pt x="1701" y="0"/>
                  <a:pt x="2143" y="1206"/>
                  <a:pt x="2585" y="24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tr-TR"/>
          </a:p>
        </p:txBody>
      </p:sp>
    </p:spTree>
    <p:extLst>
      <p:ext uri="{BB962C8B-B14F-4D97-AF65-F5344CB8AC3E}">
        <p14:creationId xmlns:p14="http://schemas.microsoft.com/office/powerpoint/2010/main" val="41593558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2"/>
          <p:cNvGraphicFramePr>
            <a:graphicFrameLocks noGrp="1"/>
          </p:cNvGraphicFramePr>
          <p:nvPr>
            <p:extLst>
              <p:ext uri="{D42A27DB-BD31-4B8C-83A1-F6EECF244321}">
                <p14:modId xmlns:p14="http://schemas.microsoft.com/office/powerpoint/2010/main" val="858681272"/>
              </p:ext>
            </p:extLst>
          </p:nvPr>
        </p:nvGraphicFramePr>
        <p:xfrm>
          <a:off x="483476" y="349801"/>
          <a:ext cx="7953931" cy="5884574"/>
        </p:xfrm>
        <a:graphic>
          <a:graphicData uri="http://schemas.openxmlformats.org/drawingml/2006/table">
            <a:tbl>
              <a:tblPr/>
              <a:tblGrid>
                <a:gridCol w="3271238">
                  <a:extLst>
                    <a:ext uri="{9D8B030D-6E8A-4147-A177-3AD203B41FA5}">
                      <a16:colId xmlns:a16="http://schemas.microsoft.com/office/drawing/2014/main" val="20000"/>
                    </a:ext>
                  </a:extLst>
                </a:gridCol>
                <a:gridCol w="1026770">
                  <a:extLst>
                    <a:ext uri="{9D8B030D-6E8A-4147-A177-3AD203B41FA5}">
                      <a16:colId xmlns:a16="http://schemas.microsoft.com/office/drawing/2014/main" val="20001"/>
                    </a:ext>
                  </a:extLst>
                </a:gridCol>
                <a:gridCol w="1155469">
                  <a:extLst>
                    <a:ext uri="{9D8B030D-6E8A-4147-A177-3AD203B41FA5}">
                      <a16:colId xmlns:a16="http://schemas.microsoft.com/office/drawing/2014/main" val="20002"/>
                    </a:ext>
                  </a:extLst>
                </a:gridCol>
                <a:gridCol w="640671">
                  <a:extLst>
                    <a:ext uri="{9D8B030D-6E8A-4147-A177-3AD203B41FA5}">
                      <a16:colId xmlns:a16="http://schemas.microsoft.com/office/drawing/2014/main" val="20003"/>
                    </a:ext>
                  </a:extLst>
                </a:gridCol>
                <a:gridCol w="642085">
                  <a:extLst>
                    <a:ext uri="{9D8B030D-6E8A-4147-A177-3AD203B41FA5}">
                      <a16:colId xmlns:a16="http://schemas.microsoft.com/office/drawing/2014/main" val="20004"/>
                    </a:ext>
                  </a:extLst>
                </a:gridCol>
                <a:gridCol w="1217698">
                  <a:extLst>
                    <a:ext uri="{9D8B030D-6E8A-4147-A177-3AD203B41FA5}">
                      <a16:colId xmlns:a16="http://schemas.microsoft.com/office/drawing/2014/main" val="20005"/>
                    </a:ext>
                  </a:extLst>
                </a:gridCol>
              </a:tblGrid>
              <a:tr h="310869">
                <a:tc gridSpan="6">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dirty="0" smtClean="0">
                          <a:ln>
                            <a:noFill/>
                          </a:ln>
                          <a:solidFill>
                            <a:schemeClr val="tx1"/>
                          </a:solidFill>
                          <a:effectLst/>
                          <a:latin typeface="Verdana" pitchFamily="34" charset="0"/>
                          <a:cs typeface="Times New Roman" pitchFamily="18" charset="0"/>
                        </a:rPr>
                        <a:t>Grup I</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310881">
                <a:tc gridSpan="6">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dirty="0" smtClean="0">
                          <a:ln>
                            <a:noFill/>
                          </a:ln>
                          <a:solidFill>
                            <a:schemeClr val="tx1"/>
                          </a:solidFill>
                          <a:effectLst/>
                          <a:latin typeface="Verdana" pitchFamily="34" charset="0"/>
                          <a:cs typeface="Times New Roman" pitchFamily="18" charset="0"/>
                        </a:rPr>
                        <a:t>Grup I A</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1"/>
                  </a:ext>
                </a:extLst>
              </a:tr>
              <a:tr h="536974">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dirty="0" smtClean="0">
                          <a:ln>
                            <a:noFill/>
                          </a:ln>
                          <a:solidFill>
                            <a:schemeClr val="tx1"/>
                          </a:solidFill>
                          <a:effectLst/>
                          <a:latin typeface="Tahoma" pitchFamily="34" charset="0"/>
                          <a:cs typeface="Times New Roman" pitchFamily="18" charset="0"/>
                        </a:rPr>
                        <a:t>SIVI</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dirty="0" smtClean="0">
                          <a:ln>
                            <a:noFill/>
                          </a:ln>
                          <a:solidFill>
                            <a:schemeClr val="tx1"/>
                          </a:solidFill>
                          <a:effectLst/>
                          <a:latin typeface="Verdana" pitchFamily="34" charset="0"/>
                          <a:cs typeface="Times New Roman" pitchFamily="18" charset="0"/>
                        </a:rPr>
                        <a:t>Parlama noktası </a:t>
                      </a:r>
                      <a:br>
                        <a:rPr kumimoji="0" lang="tr-TR" sz="1400" b="1" i="0" u="none" strike="noStrike" cap="none" normalizeH="0" baseline="0" dirty="0" smtClean="0">
                          <a:ln>
                            <a:noFill/>
                          </a:ln>
                          <a:solidFill>
                            <a:schemeClr val="tx1"/>
                          </a:solidFill>
                          <a:effectLst/>
                          <a:latin typeface="Verdana" pitchFamily="34" charset="0"/>
                          <a:cs typeface="Times New Roman" pitchFamily="18" charset="0"/>
                        </a:rPr>
                      </a:br>
                      <a:endParaRPr kumimoji="0" lang="tr-TR" sz="1400" b="1" i="0" u="none" strike="noStrike" cap="none" normalizeH="0" baseline="0" dirty="0" smtClean="0">
                        <a:ln>
                          <a:noFill/>
                        </a:ln>
                        <a:solidFill>
                          <a:schemeClr val="tx1"/>
                        </a:solidFill>
                        <a:effectLst/>
                        <a:latin typeface="Verdana"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dirty="0" smtClean="0">
                          <a:ln>
                            <a:noFill/>
                          </a:ln>
                          <a:solidFill>
                            <a:schemeClr val="tx1"/>
                          </a:solidFill>
                          <a:effectLst/>
                          <a:latin typeface="Verdana" pitchFamily="34" charset="0"/>
                          <a:cs typeface="Times New Roman" pitchFamily="18" charset="0"/>
                        </a:rPr>
                        <a:t>(°C)</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smtClean="0">
                          <a:ln>
                            <a:noFill/>
                          </a:ln>
                          <a:solidFill>
                            <a:schemeClr val="tx1"/>
                          </a:solidFill>
                          <a:effectLst/>
                          <a:latin typeface="Verdana" pitchFamily="34" charset="0"/>
                          <a:cs typeface="Times New Roman" pitchFamily="18" charset="0"/>
                        </a:rPr>
                        <a:t>Kaynama Noktası </a:t>
                      </a:r>
                      <a:br>
                        <a:rPr kumimoji="0" lang="tr-TR" sz="1400" b="1" i="0" u="none" strike="noStrike" cap="none" normalizeH="0" baseline="0" smtClean="0">
                          <a:ln>
                            <a:noFill/>
                          </a:ln>
                          <a:solidFill>
                            <a:schemeClr val="tx1"/>
                          </a:solidFill>
                          <a:effectLst/>
                          <a:latin typeface="Verdana" pitchFamily="34" charset="0"/>
                          <a:cs typeface="Times New Roman" pitchFamily="18" charset="0"/>
                        </a:rPr>
                      </a:br>
                      <a:endParaRPr kumimoji="0" lang="tr-TR" sz="1400" b="1" i="0" u="none" strike="noStrike" cap="none" normalizeH="0" baseline="0" smtClean="0">
                        <a:ln>
                          <a:noFill/>
                        </a:ln>
                        <a:solidFill>
                          <a:schemeClr val="tx1"/>
                        </a:solidFill>
                        <a:effectLst/>
                        <a:latin typeface="Verdana"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smtClean="0">
                          <a:ln>
                            <a:noFill/>
                          </a:ln>
                          <a:solidFill>
                            <a:schemeClr val="tx1"/>
                          </a:solidFill>
                          <a:effectLst/>
                          <a:latin typeface="Verdana" pitchFamily="34" charset="0"/>
                          <a:cs typeface="Times New Roman" pitchFamily="18" charset="0"/>
                        </a:rPr>
                        <a:t>(°C)</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smtClean="0">
                          <a:ln>
                            <a:noFill/>
                          </a:ln>
                          <a:solidFill>
                            <a:schemeClr val="tx1"/>
                          </a:solidFill>
                          <a:effectLst/>
                          <a:latin typeface="Verdana" pitchFamily="34" charset="0"/>
                          <a:cs typeface="Times New Roman" pitchFamily="18" charset="0"/>
                        </a:rPr>
                        <a:t>Parlama limitleri</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tr-TR"/>
                    </a:p>
                  </a:txBody>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smtClean="0">
                          <a:ln>
                            <a:noFill/>
                          </a:ln>
                          <a:solidFill>
                            <a:schemeClr val="tx1"/>
                          </a:solidFill>
                          <a:effectLst/>
                          <a:latin typeface="Verdana" pitchFamily="34" charset="0"/>
                          <a:cs typeface="Times New Roman" pitchFamily="18" charset="0"/>
                        </a:rPr>
                        <a:t>Buhar yoğunluğu </a:t>
                      </a:r>
                      <a:br>
                        <a:rPr kumimoji="0" lang="tr-TR" sz="1400" b="1" i="0" u="none" strike="noStrike" cap="none" normalizeH="0" baseline="0" smtClean="0">
                          <a:ln>
                            <a:noFill/>
                          </a:ln>
                          <a:solidFill>
                            <a:schemeClr val="tx1"/>
                          </a:solidFill>
                          <a:effectLst/>
                          <a:latin typeface="Verdana" pitchFamily="34" charset="0"/>
                          <a:cs typeface="Times New Roman" pitchFamily="18" charset="0"/>
                        </a:rPr>
                      </a:br>
                      <a:r>
                        <a:rPr kumimoji="0" lang="tr-TR" sz="1400" b="1" i="0" u="none" strike="noStrike" cap="none" normalizeH="0" baseline="0" smtClean="0">
                          <a:ln>
                            <a:noFill/>
                          </a:ln>
                          <a:solidFill>
                            <a:schemeClr val="tx1"/>
                          </a:solidFill>
                          <a:effectLst/>
                          <a:latin typeface="Verdana" pitchFamily="34" charset="0"/>
                          <a:cs typeface="Times New Roman" pitchFamily="18" charset="0"/>
                        </a:rPr>
                        <a:t/>
                      </a:r>
                      <a:br>
                        <a:rPr kumimoji="0" lang="tr-TR" sz="1400" b="1" i="0" u="none" strike="noStrike" cap="none" normalizeH="0" baseline="0" smtClean="0">
                          <a:ln>
                            <a:noFill/>
                          </a:ln>
                          <a:solidFill>
                            <a:schemeClr val="tx1"/>
                          </a:solidFill>
                          <a:effectLst/>
                          <a:latin typeface="Verdana" pitchFamily="34" charset="0"/>
                          <a:cs typeface="Times New Roman" pitchFamily="18" charset="0"/>
                        </a:rPr>
                      </a:b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8285">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dirty="0" smtClean="0">
                          <a:ln>
                            <a:noFill/>
                          </a:ln>
                          <a:solidFill>
                            <a:schemeClr val="tx1"/>
                          </a:solidFill>
                          <a:effectLst/>
                          <a:latin typeface="Verdana" pitchFamily="34" charset="0"/>
                          <a:cs typeface="Times New Roman" pitchFamily="18" charset="0"/>
                        </a:rPr>
                        <a:t>Kimyasal</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tr-TR"/>
                    </a:p>
                  </a:txBody>
                  <a:tcPr/>
                </a:tc>
                <a:tc vMerge="1">
                  <a:txBody>
                    <a:bodyPr/>
                    <a:lstStyle/>
                    <a:p>
                      <a:endParaRPr lang="tr-TR"/>
                    </a:p>
                  </a:txBody>
                  <a:tcPr/>
                </a:tc>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smtClean="0">
                          <a:ln>
                            <a:noFill/>
                          </a:ln>
                          <a:solidFill>
                            <a:schemeClr val="tx1"/>
                          </a:solidFill>
                          <a:effectLst/>
                          <a:latin typeface="Verdana" pitchFamily="34" charset="0"/>
                          <a:cs typeface="Times New Roman" pitchFamily="18" charset="0"/>
                        </a:rPr>
                        <a:t>Alt limit</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400" b="1" i="0" u="none" strike="noStrike" cap="none" normalizeH="0" baseline="0" smtClean="0">
                          <a:ln>
                            <a:noFill/>
                          </a:ln>
                          <a:solidFill>
                            <a:schemeClr val="tx1"/>
                          </a:solidFill>
                          <a:effectLst/>
                          <a:latin typeface="Verdana" pitchFamily="34" charset="0"/>
                          <a:cs typeface="Times New Roman" pitchFamily="18" charset="0"/>
                        </a:rPr>
                        <a:t>Üst limit</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tr-TR"/>
                    </a:p>
                  </a:txBody>
                  <a:tcPr/>
                </a:tc>
                <a:extLst>
                  <a:ext uri="{0D108BD9-81ED-4DB2-BD59-A6C34878D82A}">
                    <a16:rowId xmlns:a16="http://schemas.microsoft.com/office/drawing/2014/main" val="10003"/>
                  </a:ext>
                </a:extLst>
              </a:tr>
              <a:tr h="381535">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1-1 </a:t>
                      </a:r>
                      <a:r>
                        <a:rPr kumimoji="0" lang="tr-TR" sz="1400" b="0" i="0" u="none" strike="noStrike" cap="none" normalizeH="0" baseline="0" dirty="0" err="1" smtClean="0">
                          <a:ln>
                            <a:noFill/>
                          </a:ln>
                          <a:solidFill>
                            <a:schemeClr val="tx1"/>
                          </a:solidFill>
                          <a:effectLst/>
                          <a:latin typeface="Verdana" pitchFamily="34" charset="0"/>
                          <a:cs typeface="Times New Roman" pitchFamily="18" charset="0"/>
                        </a:rPr>
                        <a:t>Dichloroethylene</a:t>
                      </a: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 (</a:t>
                      </a:r>
                      <a:r>
                        <a:rPr kumimoji="0" lang="tr-TR" sz="1400" b="0" i="0" u="none" strike="noStrike" cap="none" normalizeH="0" baseline="0" dirty="0" err="1" smtClean="0">
                          <a:ln>
                            <a:noFill/>
                          </a:ln>
                          <a:solidFill>
                            <a:schemeClr val="tx1"/>
                          </a:solidFill>
                          <a:effectLst/>
                          <a:latin typeface="Verdana" pitchFamily="34" charset="0"/>
                        </a:rPr>
                        <a:t>Vinylidene</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klorid</a:t>
                      </a:r>
                      <a:r>
                        <a:rPr kumimoji="0" lang="tr-TR" sz="1400" b="0" i="0" u="none" strike="noStrike" cap="none" normalizeH="0" baseline="0" dirty="0" smtClean="0">
                          <a:ln>
                            <a:noFill/>
                          </a:ln>
                          <a:solidFill>
                            <a:schemeClr val="tx1"/>
                          </a:solidFill>
                          <a:effectLst/>
                          <a:latin typeface="Verdana" pitchFamily="34" charset="0"/>
                        </a:rPr>
                        <a:t>)</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-18</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37</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7.3</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10.0</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3.4</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535">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cs typeface="Times New Roman" pitchFamily="18" charset="0"/>
                        </a:rPr>
                        <a:t>Ethylamine</a:t>
                      </a:r>
                      <a:endParaRPr kumimoji="0" lang="tr-TR" sz="1400" b="0" i="0" u="none" strike="noStrike" cap="none" normalizeH="0" baseline="0" dirty="0" smtClean="0">
                        <a:ln>
                          <a:noFill/>
                        </a:ln>
                        <a:solidFill>
                          <a:schemeClr val="tx1"/>
                        </a:solidFill>
                        <a:effectLst/>
                        <a:latin typeface="Verdan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&lt;-17</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17</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3.5</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14.0</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1.6</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535">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cs typeface="Times New Roman" pitchFamily="18" charset="0"/>
                        </a:rPr>
                        <a:t>Ethyl</a:t>
                      </a: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 </a:t>
                      </a:r>
                      <a:r>
                        <a:rPr kumimoji="0" lang="tr-TR" sz="1400" b="0" i="0" u="none" strike="noStrike" cap="none" normalizeH="0" baseline="0" dirty="0" err="1" smtClean="0">
                          <a:ln>
                            <a:noFill/>
                          </a:ln>
                          <a:solidFill>
                            <a:schemeClr val="tx1"/>
                          </a:solidFill>
                          <a:effectLst/>
                          <a:latin typeface="Verdana" pitchFamily="34" charset="0"/>
                          <a:cs typeface="Times New Roman" pitchFamily="18" charset="0"/>
                        </a:rPr>
                        <a:t>Chloride</a:t>
                      </a: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 (</a:t>
                      </a:r>
                      <a:r>
                        <a:rPr kumimoji="0" lang="tr-TR" sz="1400" b="0" i="0" u="none" strike="noStrike" cap="none" normalizeH="0" baseline="0" dirty="0" err="1" smtClean="0">
                          <a:ln>
                            <a:noFill/>
                          </a:ln>
                          <a:solidFill>
                            <a:schemeClr val="tx1"/>
                          </a:solidFill>
                          <a:effectLst/>
                          <a:latin typeface="Verdana" pitchFamily="34" charset="0"/>
                        </a:rPr>
                        <a:t>Chloroethane</a:t>
                      </a:r>
                      <a:r>
                        <a:rPr kumimoji="0" lang="tr-TR" sz="1400" b="0" i="0" u="none" strike="noStrike" cap="none" normalizeH="0" baseline="0" dirty="0" smtClean="0">
                          <a:ln>
                            <a:noFill/>
                          </a:ln>
                          <a:solidFill>
                            <a:schemeClr val="tx1"/>
                          </a:solidFill>
                          <a:effectLst/>
                          <a:latin typeface="Verdana" pitchFamily="34" charset="0"/>
                        </a:rPr>
                        <a:t>)</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-50</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12</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3.8</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15.4</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2.2</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535">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cs typeface="Times New Roman" pitchFamily="18" charset="0"/>
                        </a:rPr>
                        <a:t>Ethyl</a:t>
                      </a: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 </a:t>
                      </a:r>
                      <a:r>
                        <a:rPr kumimoji="0" lang="tr-TR" sz="1400" b="0" i="0" u="none" strike="noStrike" cap="none" normalizeH="0" baseline="0" dirty="0" err="1" smtClean="0">
                          <a:ln>
                            <a:noFill/>
                          </a:ln>
                          <a:solidFill>
                            <a:schemeClr val="tx1"/>
                          </a:solidFill>
                          <a:effectLst/>
                          <a:latin typeface="Verdana" pitchFamily="34" charset="0"/>
                          <a:cs typeface="Times New Roman" pitchFamily="18" charset="0"/>
                        </a:rPr>
                        <a:t>Ether</a:t>
                      </a: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 (</a:t>
                      </a:r>
                      <a:r>
                        <a:rPr kumimoji="0" lang="tr-TR" sz="1400" b="0" i="0" u="none" strike="noStrike" cap="none" normalizeH="0" baseline="0" dirty="0" err="1" smtClean="0">
                          <a:ln>
                            <a:noFill/>
                          </a:ln>
                          <a:solidFill>
                            <a:schemeClr val="tx1"/>
                          </a:solidFill>
                          <a:effectLst/>
                          <a:latin typeface="Verdana" pitchFamily="34" charset="0"/>
                        </a:rPr>
                        <a:t>Ether</a:t>
                      </a:r>
                      <a:r>
                        <a:rPr kumimoji="0" lang="tr-TR" sz="1400" b="0" i="0" u="none" strike="noStrike" cap="none" normalizeH="0" baseline="0" dirty="0" smtClean="0">
                          <a:ln>
                            <a:noFill/>
                          </a:ln>
                          <a:solidFill>
                            <a:schemeClr val="tx1"/>
                          </a:solidFill>
                          <a:effectLst/>
                          <a:latin typeface="Verdana" pitchFamily="34" charset="0"/>
                        </a:rPr>
                        <a:t>)</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-45</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35</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1.9</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36.0</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2.6</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1535">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Isopentane</a:t>
                      </a:r>
                      <a:endParaRPr kumimoji="0" lang="tr-TR" sz="1400" b="0" i="0" u="none" strike="noStrike" cap="none" normalizeH="0" baseline="0" smtClean="0">
                        <a:ln>
                          <a:noFill/>
                        </a:ln>
                        <a:solidFill>
                          <a:schemeClr val="tx1"/>
                        </a:solidFill>
                        <a:effectLst/>
                        <a:latin typeface="Verdan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&lt;-51</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28</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1.4</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7.6</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2.5</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1535">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cs typeface="Times New Roman" pitchFamily="18" charset="0"/>
                        </a:rPr>
                        <a:t>Isopropyl</a:t>
                      </a: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 </a:t>
                      </a:r>
                      <a:r>
                        <a:rPr kumimoji="0" lang="tr-TR" sz="1400" b="0" i="0" u="none" strike="noStrike" cap="none" normalizeH="0" baseline="0" dirty="0" err="1" smtClean="0">
                          <a:ln>
                            <a:noFill/>
                          </a:ln>
                          <a:solidFill>
                            <a:schemeClr val="tx1"/>
                          </a:solidFill>
                          <a:effectLst/>
                          <a:latin typeface="Verdana" pitchFamily="34" charset="0"/>
                          <a:cs typeface="Times New Roman" pitchFamily="18" charset="0"/>
                        </a:rPr>
                        <a:t>Chloride</a:t>
                      </a: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 </a:t>
                      </a:r>
                      <a:r>
                        <a:rPr kumimoji="0" lang="tr-TR" sz="1400" b="0" i="0" u="none" strike="noStrike" cap="none" normalizeH="0" baseline="0" dirty="0" smtClean="0">
                          <a:ln>
                            <a:noFill/>
                          </a:ln>
                          <a:solidFill>
                            <a:schemeClr val="tx1"/>
                          </a:solidFill>
                          <a:effectLst/>
                          <a:latin typeface="Verdana" pitchFamily="34" charset="0"/>
                        </a:rPr>
                        <a:t>(2-Chloropropane)</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-32</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36</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2.8</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10.7</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2.7</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81535">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Methyl Formate</a:t>
                      </a:r>
                      <a:endParaRPr kumimoji="0" lang="tr-TR" sz="1400" b="0" i="0" u="none" strike="noStrike" cap="none" normalizeH="0" baseline="0" smtClean="0">
                        <a:ln>
                          <a:noFill/>
                        </a:ln>
                        <a:solidFill>
                          <a:schemeClr val="tx1"/>
                        </a:solidFill>
                        <a:effectLst/>
                        <a:latin typeface="Verdan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-18</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32</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5.0</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23.0</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2.1</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81535">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Pentane</a:t>
                      </a:r>
                      <a:endParaRPr kumimoji="0" lang="tr-TR" sz="1400" b="0" i="0" u="none" strike="noStrike" cap="none" normalizeH="0" baseline="0" smtClean="0">
                        <a:ln>
                          <a:noFill/>
                        </a:ln>
                        <a:solidFill>
                          <a:schemeClr val="tx1"/>
                        </a:solidFill>
                        <a:effectLst/>
                        <a:latin typeface="Verdan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&lt;-40</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36</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1.5</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7.8</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2.5</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81535">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Propylene Oxide</a:t>
                      </a:r>
                      <a:endParaRPr kumimoji="0" lang="tr-TR" sz="1400" b="0" i="0" u="none" strike="noStrike" cap="none" normalizeH="0" baseline="0" smtClean="0">
                        <a:ln>
                          <a:noFill/>
                        </a:ln>
                        <a:solidFill>
                          <a:schemeClr val="tx1"/>
                        </a:solidFill>
                        <a:effectLst/>
                        <a:latin typeface="Verdan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cs typeface="Times New Roman" pitchFamily="18" charset="0"/>
                        </a:rPr>
                        <a:t>-37</a:t>
                      </a:r>
                      <a:endParaRPr kumimoji="0" lang="tr-TR" sz="14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34</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2.8</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37.0</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cs typeface="Times New Roman" pitchFamily="18" charset="0"/>
                        </a:rPr>
                        <a:t>2.0</a:t>
                      </a:r>
                      <a:endParaRPr kumimoji="0" lang="tr-TR" sz="14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3367974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2"/>
          <p:cNvGraphicFramePr>
            <a:graphicFrameLocks noGrp="1"/>
          </p:cNvGraphicFramePr>
          <p:nvPr>
            <p:extLst/>
          </p:nvPr>
        </p:nvGraphicFramePr>
        <p:xfrm>
          <a:off x="107950" y="500065"/>
          <a:ext cx="8928100" cy="5761039"/>
        </p:xfrm>
        <a:graphic>
          <a:graphicData uri="http://schemas.openxmlformats.org/drawingml/2006/table">
            <a:tbl>
              <a:tblPr/>
              <a:tblGrid>
                <a:gridCol w="3671888">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1296987">
                  <a:extLst>
                    <a:ext uri="{9D8B030D-6E8A-4147-A177-3AD203B41FA5}">
                      <a16:colId xmlns:a16="http://schemas.microsoft.com/office/drawing/2014/main" val="20002"/>
                    </a:ext>
                  </a:extLst>
                </a:gridCol>
                <a:gridCol w="719138">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1366837">
                  <a:extLst>
                    <a:ext uri="{9D8B030D-6E8A-4147-A177-3AD203B41FA5}">
                      <a16:colId xmlns:a16="http://schemas.microsoft.com/office/drawing/2014/main" val="20005"/>
                    </a:ext>
                  </a:extLst>
                </a:gridCol>
              </a:tblGrid>
              <a:tr h="335298">
                <a:tc gridSpan="6">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dirty="0" smtClean="0">
                          <a:ln>
                            <a:noFill/>
                          </a:ln>
                          <a:solidFill>
                            <a:schemeClr val="tx1"/>
                          </a:solidFill>
                          <a:effectLst/>
                          <a:latin typeface="Verdana" pitchFamily="34" charset="0"/>
                          <a:cs typeface="Times New Roman" pitchFamily="18" charset="0"/>
                        </a:rPr>
                        <a:t>Grup I B</a:t>
                      </a:r>
                      <a:endParaRPr kumimoji="0" lang="tr-TR" sz="16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579152">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Tahoma" pitchFamily="34" charset="0"/>
                          <a:cs typeface="Times New Roman" pitchFamily="18" charset="0"/>
                        </a:rPr>
                        <a:t>SIVI</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Parlama noktası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endParaRPr kumimoji="0" lang="tr-TR" sz="1600" b="1" i="0" u="none" strike="noStrike" cap="none" normalizeH="0" baseline="0" smtClean="0">
                        <a:ln>
                          <a:noFill/>
                        </a:ln>
                        <a:solidFill>
                          <a:schemeClr val="tx1"/>
                        </a:solidFill>
                        <a:effectLst/>
                        <a:latin typeface="Verdana"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(°C)</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Kaynama Noktası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endParaRPr kumimoji="0" lang="tr-TR" sz="1600" b="1" i="0" u="none" strike="noStrike" cap="none" normalizeH="0" baseline="0" smtClean="0">
                        <a:ln>
                          <a:noFill/>
                        </a:ln>
                        <a:solidFill>
                          <a:schemeClr val="tx1"/>
                        </a:solidFill>
                        <a:effectLst/>
                        <a:latin typeface="Verdana"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(°C)</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Parlama limitleri</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tr-TR"/>
                    </a:p>
                  </a:txBody>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Buhar yoğunluğu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r>
                        <a:rPr kumimoji="0" lang="tr-TR" sz="1600" b="1" i="0" u="none" strike="noStrike" cap="none" normalizeH="0" baseline="0" smtClean="0">
                          <a:ln>
                            <a:noFill/>
                          </a:ln>
                          <a:solidFill>
                            <a:schemeClr val="tx1"/>
                          </a:solidFill>
                          <a:effectLst/>
                          <a:latin typeface="Verdana" pitchFamily="34" charset="0"/>
                          <a:cs typeface="Times New Roman" pitchFamily="18" charset="0"/>
                        </a:rPr>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1560">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dirty="0" smtClean="0">
                          <a:ln>
                            <a:noFill/>
                          </a:ln>
                          <a:solidFill>
                            <a:schemeClr val="tx1"/>
                          </a:solidFill>
                          <a:effectLst/>
                          <a:latin typeface="Verdana" pitchFamily="34" charset="0"/>
                          <a:cs typeface="Times New Roman" pitchFamily="18" charset="0"/>
                        </a:rPr>
                        <a:t>Kimyasal</a:t>
                      </a:r>
                      <a:endParaRPr kumimoji="0" lang="tr-TR" sz="16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tr-TR"/>
                    </a:p>
                  </a:txBody>
                  <a:tcPr/>
                </a:tc>
                <a:tc vMerge="1">
                  <a:txBody>
                    <a:bodyPr/>
                    <a:lstStyle/>
                    <a:p>
                      <a:endParaRPr lang="tr-TR"/>
                    </a:p>
                  </a:txBody>
                  <a:tcPr/>
                </a:tc>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Alt limit</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Üst limit</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tr-TR"/>
                    </a:p>
                  </a:txBody>
                  <a:tcPr/>
                </a:tc>
                <a:extLst>
                  <a:ext uri="{0D108BD9-81ED-4DB2-BD59-A6C34878D82A}">
                    <a16:rowId xmlns:a16="http://schemas.microsoft.com/office/drawing/2014/main" val="10002"/>
                  </a:ext>
                </a:extLst>
              </a:tr>
              <a:tr h="411503">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rPr>
                        <a:t>Acetone </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-18</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14</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2.6</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12.8</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2.0</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1503">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rPr>
                        <a:t>Benzene (Benzol)</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-11</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27</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1.3</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7.1</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2.8</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48">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Carbon</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Disulfide</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Carbon</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bisulfide</a:t>
                      </a:r>
                      <a:r>
                        <a:rPr kumimoji="0" lang="tr-TR" sz="1400" b="0" i="0" u="none" strike="noStrike" cap="none" normalizeH="0" baseline="0" dirty="0" smtClean="0">
                          <a:ln>
                            <a:noFill/>
                          </a:ln>
                          <a:solidFill>
                            <a:schemeClr val="tx1"/>
                          </a:solidFill>
                          <a:effectLst/>
                          <a:latin typeface="Verdana" pitchFamily="34" charset="0"/>
                        </a:rPr>
                        <a:t>)</a:t>
                      </a:r>
                      <a:r>
                        <a:rPr kumimoji="0" lang="tr-TR" sz="1800" b="0" i="0" u="none" strike="noStrike" cap="none" normalizeH="0" baseline="0" dirty="0" smtClean="0">
                          <a:ln>
                            <a:noFill/>
                          </a:ln>
                          <a:solidFill>
                            <a:schemeClr val="tx1"/>
                          </a:solidFill>
                          <a:effectLst/>
                          <a:latin typeface="Tahoma" pitchFamily="34" charset="0"/>
                        </a:rPr>
                        <a:t> </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-30</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8</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1.3</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50.0</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2.6</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31560">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rPr>
                        <a:t>1,2-Dichloroethylene </a:t>
                      </a:r>
                    </a:p>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Acetylene</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dichloride</a:t>
                      </a:r>
                      <a:r>
                        <a:rPr kumimoji="0" lang="tr-TR" sz="1400" b="0" i="0" u="none" strike="noStrike" cap="none" normalizeH="0" baseline="0" dirty="0" smtClean="0">
                          <a:ln>
                            <a:noFill/>
                          </a:ln>
                          <a:solidFill>
                            <a:schemeClr val="tx1"/>
                          </a:solidFill>
                          <a:effectLst/>
                          <a:latin typeface="Verdana" pitchFamily="34" charset="0"/>
                        </a:rPr>
                        <a:t>)</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6</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16</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9.7</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12.8</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3.4</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1503">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rPr>
                        <a:t>Ethyl Acetate</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-4</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25</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2.2</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11.0</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3.0</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1503">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Ethyl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Alcohol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Ethanol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Grain</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alcohol</a:t>
                      </a:r>
                      <a:r>
                        <a:rPr kumimoji="0" lang="tr-TR" sz="1400" b="0" i="0" u="none" strike="noStrike" cap="none" normalizeH="0" baseline="0" dirty="0" smtClean="0">
                          <a:ln>
                            <a:noFill/>
                          </a:ln>
                          <a:solidFill>
                            <a:schemeClr val="tx1"/>
                          </a:solidFill>
                          <a:effectLst/>
                          <a:latin typeface="Verdana" pitchFamily="34" charset="0"/>
                        </a:rPr>
                        <a:t>)</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13</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26</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3.3</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19</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1.6</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11503">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rPr>
                        <a:t>Ethyl Benzene </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15</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136</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1.0</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6.7</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3.7</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11503">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rPr>
                        <a:t>Gasoline </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-43</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38-204</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1.4</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7.6</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3-4</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11503">
                <a:tc>
                  <a:txBody>
                    <a:bodyPr/>
                    <a:lstStyle/>
                    <a:p>
                      <a:pPr marL="0" marR="0" lvl="0" indent="0" algn="l" defTabSz="914400" rtl="0" eaLnBrk="1" fontAlgn="base" latinLnBrk="0" hangingPunct="1">
                        <a:lnSpc>
                          <a:spcPct val="150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rPr>
                        <a:t>Hexane </a:t>
                      </a: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-22</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69</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1.1</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7.5</a:t>
                      </a:r>
                      <a:endParaRPr kumimoji="0" lang="tr-TR" sz="1600" b="0" i="0" u="none" strike="noStrike" cap="none" normalizeH="0" baseline="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dirty="0" smtClean="0">
                          <a:ln>
                            <a:noFill/>
                          </a:ln>
                          <a:solidFill>
                            <a:schemeClr val="tx1"/>
                          </a:solidFill>
                          <a:effectLst/>
                          <a:latin typeface="Verdana" pitchFamily="34" charset="0"/>
                          <a:cs typeface="Times New Roman" pitchFamily="18" charset="0"/>
                        </a:rPr>
                        <a:t>3.0</a:t>
                      </a:r>
                      <a:endParaRPr kumimoji="0" lang="tr-TR" sz="1600" b="0" i="0" u="none" strike="noStrike" cap="none" normalizeH="0" baseline="0" dirty="0" smtClean="0">
                        <a:ln>
                          <a:noFill/>
                        </a:ln>
                        <a:solidFill>
                          <a:schemeClr val="tx1"/>
                        </a:solidFill>
                        <a:effectLst/>
                        <a:latin typeface="Tahoma" pitchFamily="34" charset="0"/>
                      </a:endParaRPr>
                    </a:p>
                  </a:txBody>
                  <a:tcPr marT="45723" marB="45723"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942492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Slide Number Placeholder 3"/>
          <p:cNvSpPr txBox="1">
            <a:spLocks noGrp="1"/>
          </p:cNvSpPr>
          <p:nvPr/>
        </p:nvSpPr>
        <p:spPr bwMode="auto">
          <a:xfrm>
            <a:off x="7916863" y="6261102"/>
            <a:ext cx="86360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49C461B7-18D7-4E74-BC14-1B75233166D6}" type="slidenum">
              <a:rPr lang="en-AU" altLang="tr-TR" b="1"/>
              <a:pPr/>
              <a:t>4</a:t>
            </a:fld>
            <a:endParaRPr lang="en-AU" altLang="tr-TR" b="1"/>
          </a:p>
        </p:txBody>
      </p:sp>
      <p:pic>
        <p:nvPicPr>
          <p:cNvPr id="50181" name="Picture 2" descr="ima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853" y="1171468"/>
            <a:ext cx="6567270" cy="508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2082743" y="1335774"/>
            <a:ext cx="2614642" cy="1569660"/>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defTabSz="804863">
              <a:defRPr/>
            </a:pPr>
            <a:r>
              <a:rPr lang="tr-TR" sz="3200" b="1" kern="10" spc="150" dirty="0">
                <a:ln w="11430"/>
                <a:solidFill>
                  <a:srgbClr val="FF6600"/>
                </a:solidFill>
                <a:effectLst>
                  <a:outerShdw blurRad="25400" algn="tl" rotWithShape="0">
                    <a:srgbClr val="000000">
                      <a:alpha val="43000"/>
                    </a:srgbClr>
                  </a:outerShdw>
                </a:effectLst>
                <a:latin typeface="Impact"/>
              </a:rPr>
              <a:t>1966, Feyzin Felaketi, FRANSA</a:t>
            </a:r>
          </a:p>
        </p:txBody>
      </p:sp>
      <p:sp>
        <p:nvSpPr>
          <p:cNvPr id="8" name="Rectangle 7"/>
          <p:cNvSpPr/>
          <p:nvPr/>
        </p:nvSpPr>
        <p:spPr>
          <a:xfrm>
            <a:off x="5868511" y="517054"/>
            <a:ext cx="3086305" cy="1200329"/>
          </a:xfrm>
          <a:prstGeom prst="rect">
            <a:avLst/>
          </a:prstGeom>
          <a:solidFill>
            <a:srgbClr val="669900"/>
          </a:solidFill>
        </p:spPr>
        <p:txBody>
          <a:bodyPr>
            <a:spAutoFit/>
          </a:bodyPr>
          <a:lstStyle/>
          <a:p>
            <a:pPr algn="ctr">
              <a:defRPr/>
            </a:pPr>
            <a:r>
              <a:rPr lang="tr-TR" sz="2400" b="1" dirty="0">
                <a:ln w="1905"/>
                <a:solidFill>
                  <a:srgbClr val="FFFF00"/>
                </a:solidFill>
                <a:effectLst>
                  <a:innerShdw blurRad="69850" dist="43180" dir="5400000">
                    <a:srgbClr val="000000">
                      <a:alpha val="65000"/>
                    </a:srgbClr>
                  </a:innerShdw>
                </a:effectLst>
                <a:latin typeface="Arial" charset="0"/>
                <a:cs typeface="Arial" charset="0"/>
              </a:rPr>
              <a:t>5 LPG tankı patlar, 21 kişi ölür ve 81 kişi yaralanır.</a:t>
            </a:r>
            <a:endParaRPr lang="tr-TR" sz="2400" b="1" dirty="0">
              <a:ln w="1905"/>
              <a:solidFill>
                <a:srgbClr val="FFFF00"/>
              </a:solidFill>
              <a:effectLst>
                <a:innerShdw blurRad="69850" dist="43180" dir="5400000">
                  <a:srgbClr val="000000">
                    <a:alpha val="65000"/>
                  </a:srgbClr>
                </a:innerShdw>
              </a:effectLst>
              <a:latin typeface="Arial"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4</a:t>
            </a:fld>
            <a:endParaRPr lang="tr-TR"/>
          </a:p>
        </p:txBody>
      </p:sp>
    </p:spTree>
    <p:extLst>
      <p:ext uri="{BB962C8B-B14F-4D97-AF65-F5344CB8AC3E}">
        <p14:creationId xmlns:p14="http://schemas.microsoft.com/office/powerpoint/2010/main" val="6122822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2"/>
          <p:cNvGraphicFramePr>
            <a:graphicFrameLocks noGrp="1"/>
          </p:cNvGraphicFramePr>
          <p:nvPr>
            <p:extLst/>
          </p:nvPr>
        </p:nvGraphicFramePr>
        <p:xfrm>
          <a:off x="107950" y="587375"/>
          <a:ext cx="8928100" cy="5819808"/>
        </p:xfrm>
        <a:graphic>
          <a:graphicData uri="http://schemas.openxmlformats.org/drawingml/2006/table">
            <a:tbl>
              <a:tblPr/>
              <a:tblGrid>
                <a:gridCol w="3671888">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1296987">
                  <a:extLst>
                    <a:ext uri="{9D8B030D-6E8A-4147-A177-3AD203B41FA5}">
                      <a16:colId xmlns:a16="http://schemas.microsoft.com/office/drawing/2014/main" val="20002"/>
                    </a:ext>
                  </a:extLst>
                </a:gridCol>
                <a:gridCol w="719138">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1366837">
                  <a:extLst>
                    <a:ext uri="{9D8B030D-6E8A-4147-A177-3AD203B41FA5}">
                      <a16:colId xmlns:a16="http://schemas.microsoft.com/office/drawing/2014/main" val="20005"/>
                    </a:ext>
                  </a:extLst>
                </a:gridCol>
              </a:tblGrid>
              <a:tr h="335254">
                <a:tc gridSpan="6">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dirty="0" smtClean="0">
                          <a:ln>
                            <a:noFill/>
                          </a:ln>
                          <a:solidFill>
                            <a:schemeClr val="tx1"/>
                          </a:solidFill>
                          <a:effectLst/>
                          <a:latin typeface="Verdana" pitchFamily="34" charset="0"/>
                          <a:cs typeface="Times New Roman" pitchFamily="18" charset="0"/>
                        </a:rPr>
                        <a:t>Grup I B</a:t>
                      </a:r>
                      <a:endParaRPr kumimoji="0" lang="tr-TR" sz="1600" b="0" i="0" u="none" strike="noStrike" cap="none" normalizeH="0" baseline="0" dirty="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579087">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dirty="0" smtClean="0">
                          <a:ln>
                            <a:noFill/>
                          </a:ln>
                          <a:solidFill>
                            <a:schemeClr val="tx1"/>
                          </a:solidFill>
                          <a:effectLst/>
                          <a:latin typeface="Tahoma" pitchFamily="34" charset="0"/>
                          <a:cs typeface="Times New Roman" pitchFamily="18" charset="0"/>
                        </a:rPr>
                        <a:t>SIVI</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Parlama noktası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endParaRPr kumimoji="0" lang="tr-TR" sz="1600" b="1" i="0" u="none" strike="noStrike" cap="none" normalizeH="0" baseline="0" smtClean="0">
                        <a:ln>
                          <a:noFill/>
                        </a:ln>
                        <a:solidFill>
                          <a:schemeClr val="tx1"/>
                        </a:solidFill>
                        <a:effectLst/>
                        <a:latin typeface="Verdana"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(°C)</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Kaynama Noktası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endParaRPr kumimoji="0" lang="tr-TR" sz="1600" b="1" i="0" u="none" strike="noStrike" cap="none" normalizeH="0" baseline="0" smtClean="0">
                        <a:ln>
                          <a:noFill/>
                        </a:ln>
                        <a:solidFill>
                          <a:schemeClr val="tx1"/>
                        </a:solidFill>
                        <a:effectLst/>
                        <a:latin typeface="Verdana"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(°C)</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Parlama limitleri</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tr-TR"/>
                    </a:p>
                  </a:txBody>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Buhar yoğunluğu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r>
                        <a:rPr kumimoji="0" lang="tr-TR" sz="1600" b="1" i="0" u="none" strike="noStrike" cap="none" normalizeH="0" baseline="0" smtClean="0">
                          <a:ln>
                            <a:noFill/>
                          </a:ln>
                          <a:solidFill>
                            <a:schemeClr val="tx1"/>
                          </a:solidFill>
                          <a:effectLst/>
                          <a:latin typeface="Verdana" pitchFamily="34" charset="0"/>
                          <a:cs typeface="Times New Roman" pitchFamily="18" charset="0"/>
                        </a:rPr>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1502">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Kimyasal</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tr-TR"/>
                    </a:p>
                  </a:txBody>
                  <a:tcPr/>
                </a:tc>
                <a:tc vMerge="1">
                  <a:txBody>
                    <a:bodyPr/>
                    <a:lstStyle/>
                    <a:p>
                      <a:endParaRPr lang="tr-TR"/>
                    </a:p>
                  </a:txBody>
                  <a:tcPr/>
                </a:tc>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Alt limit</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Üst limit</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tr-TR"/>
                    </a:p>
                  </a:txBody>
                  <a:tcPr/>
                </a:tc>
                <a:extLst>
                  <a:ext uri="{0D108BD9-81ED-4DB2-BD59-A6C34878D82A}">
                    <a16:rowId xmlns:a16="http://schemas.microsoft.com/office/drawing/2014/main" val="10002"/>
                  </a:ext>
                </a:extLst>
              </a:tr>
              <a:tr h="379448">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rPr>
                        <a:t>Methyl Acetate </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-10</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57</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3.1</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15</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6</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9448">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Methyl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Alcohol</a:t>
                      </a:r>
                      <a:r>
                        <a:rPr kumimoji="0" lang="tr-TR" sz="1400" b="0" i="0" u="none" strike="noStrike" cap="none" normalizeH="0" baseline="0" dirty="0" smtClean="0">
                          <a:ln>
                            <a:noFill/>
                          </a:ln>
                          <a:solidFill>
                            <a:schemeClr val="tx1"/>
                          </a:solidFill>
                          <a:effectLst/>
                          <a:latin typeface="Verdana" pitchFamily="34" charset="0"/>
                        </a:rPr>
                        <a:t> (</a:t>
                      </a:r>
                      <a:r>
                        <a:rPr kumimoji="0" lang="tr-TR" sz="1300" b="0" i="0" u="none" strike="noStrike" cap="none" normalizeH="0" baseline="0" dirty="0" err="1" smtClean="0">
                          <a:ln>
                            <a:noFill/>
                          </a:ln>
                          <a:solidFill>
                            <a:schemeClr val="tx1"/>
                          </a:solidFill>
                          <a:effectLst/>
                          <a:latin typeface="Verdana" pitchFamily="34" charset="0"/>
                        </a:rPr>
                        <a:t>Wood</a:t>
                      </a:r>
                      <a:r>
                        <a:rPr kumimoji="0" lang="tr-TR" sz="1300" b="0" i="0" u="none" strike="noStrike" cap="none" normalizeH="0" baseline="0" dirty="0" smtClean="0">
                          <a:ln>
                            <a:noFill/>
                          </a:ln>
                          <a:solidFill>
                            <a:schemeClr val="tx1"/>
                          </a:solidFill>
                          <a:effectLst/>
                          <a:latin typeface="Verdana" pitchFamily="34" charset="0"/>
                        </a:rPr>
                        <a:t> </a:t>
                      </a:r>
                      <a:r>
                        <a:rPr kumimoji="0" lang="tr-TR" sz="1300" b="0" i="0" u="none" strike="noStrike" cap="none" normalizeH="0" baseline="0" dirty="0" err="1" smtClean="0">
                          <a:ln>
                            <a:noFill/>
                          </a:ln>
                          <a:solidFill>
                            <a:schemeClr val="tx1"/>
                          </a:solidFill>
                          <a:effectLst/>
                          <a:latin typeface="Verdana" pitchFamily="34" charset="0"/>
                        </a:rPr>
                        <a:t>alcohol,Methanol</a:t>
                      </a:r>
                      <a:r>
                        <a:rPr kumimoji="0" lang="tr-TR" sz="1400" b="0" i="0" u="none" strike="noStrike" cap="none" normalizeH="0" baseline="0" dirty="0" smtClean="0">
                          <a:ln>
                            <a:noFill/>
                          </a:ln>
                          <a:solidFill>
                            <a:schemeClr val="tx1"/>
                          </a:solidFill>
                          <a:effectLst/>
                          <a:latin typeface="Verdana" pitchFamily="34" charset="0"/>
                        </a:rPr>
                        <a:t>)</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dirty="0" smtClean="0">
                          <a:ln>
                            <a:noFill/>
                          </a:ln>
                          <a:solidFill>
                            <a:schemeClr val="tx1"/>
                          </a:solidFill>
                          <a:effectLst/>
                          <a:latin typeface="Verdana" pitchFamily="34" charset="0"/>
                          <a:cs typeface="Times New Roman" pitchFamily="18" charset="0"/>
                        </a:rPr>
                        <a:t>11</a:t>
                      </a:r>
                      <a:endParaRPr kumimoji="0" lang="tr-TR" sz="1600" b="0" i="0" u="none" strike="noStrike" cap="none" normalizeH="0" baseline="0" dirty="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147</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6.7</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3.6</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1.1</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9448">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Methyl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Ethyl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Ketone</a:t>
                      </a:r>
                      <a:r>
                        <a:rPr kumimoji="0" lang="tr-TR" sz="1400" b="0" i="0" u="none" strike="noStrike" cap="none" normalizeH="0" baseline="0" dirty="0" smtClean="0">
                          <a:ln>
                            <a:noFill/>
                          </a:ln>
                          <a:solidFill>
                            <a:schemeClr val="tx1"/>
                          </a:solidFill>
                          <a:effectLst/>
                          <a:latin typeface="Verdana" pitchFamily="34" charset="0"/>
                        </a:rPr>
                        <a:t> (</a:t>
                      </a:r>
                      <a:r>
                        <a:rPr kumimoji="0" lang="tr-TR" sz="1300" b="0" i="0" u="none" strike="noStrike" cap="none" normalizeH="0" baseline="0" dirty="0" smtClean="0">
                          <a:ln>
                            <a:noFill/>
                          </a:ln>
                          <a:solidFill>
                            <a:schemeClr val="tx1"/>
                          </a:solidFill>
                          <a:effectLst/>
                          <a:latin typeface="Verdana" pitchFamily="34" charset="0"/>
                        </a:rPr>
                        <a:t>MEK, 2-Butanone</a:t>
                      </a:r>
                      <a:r>
                        <a:rPr kumimoji="0" lang="tr-TR" sz="1400" b="0" i="0" u="none" strike="noStrike" cap="none" normalizeH="0" baseline="0" dirty="0" smtClean="0">
                          <a:ln>
                            <a:noFill/>
                          </a:ln>
                          <a:solidFill>
                            <a:schemeClr val="tx1"/>
                          </a:solidFill>
                          <a:effectLst/>
                          <a:latin typeface="Verdana" pitchFamily="34" charset="0"/>
                        </a:rPr>
                        <a:t>)</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-6</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80</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1.8</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10.0</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2.5</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9448">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Methyl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Propyl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Ketone</a:t>
                      </a:r>
                      <a:r>
                        <a:rPr kumimoji="0" lang="tr-TR" sz="1400" b="0" i="0" u="none" strike="noStrike" cap="none" normalizeH="0" baseline="0" dirty="0" smtClean="0">
                          <a:ln>
                            <a:noFill/>
                          </a:ln>
                          <a:solidFill>
                            <a:schemeClr val="tx1"/>
                          </a:solidFill>
                          <a:effectLst/>
                          <a:latin typeface="Verdana" pitchFamily="34" charset="0"/>
                        </a:rPr>
                        <a:t> (2-Pentanone)</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7</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102</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1.5</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8.2</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1.9</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9448">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smtClean="0">
                          <a:ln>
                            <a:noFill/>
                          </a:ln>
                          <a:solidFill>
                            <a:schemeClr val="tx1"/>
                          </a:solidFill>
                          <a:effectLst/>
                          <a:latin typeface="Verdana" pitchFamily="34" charset="0"/>
                        </a:rPr>
                        <a:t>VM&amp;P </a:t>
                      </a:r>
                      <a:r>
                        <a:rPr kumimoji="0" lang="tr-TR" sz="1400" b="0" i="0" u="none" strike="noStrike" cap="none" normalizeH="0" baseline="0" dirty="0" err="1" smtClean="0">
                          <a:ln>
                            <a:noFill/>
                          </a:ln>
                          <a:solidFill>
                            <a:schemeClr val="tx1"/>
                          </a:solidFill>
                          <a:effectLst/>
                          <a:latin typeface="Verdana" pitchFamily="34" charset="0"/>
                        </a:rPr>
                        <a:t>Naphtha</a:t>
                      </a:r>
                      <a:r>
                        <a:rPr kumimoji="0" lang="tr-TR" sz="1400" b="0" i="0" u="none" strike="noStrike" cap="none" normalizeH="0" baseline="0" dirty="0" smtClean="0">
                          <a:ln>
                            <a:noFill/>
                          </a:ln>
                          <a:solidFill>
                            <a:schemeClr val="tx1"/>
                          </a:solidFill>
                          <a:effectLst/>
                          <a:latin typeface="Verdana" pitchFamily="34" charset="0"/>
                        </a:rPr>
                        <a:t> (76 </a:t>
                      </a:r>
                      <a:r>
                        <a:rPr kumimoji="0" lang="tr-TR" sz="1400" b="0" i="0" u="none" strike="noStrike" cap="none" normalizeH="0" baseline="0" dirty="0" err="1" smtClean="0">
                          <a:ln>
                            <a:noFill/>
                          </a:ln>
                          <a:solidFill>
                            <a:schemeClr val="tx1"/>
                          </a:solidFill>
                          <a:effectLst/>
                          <a:latin typeface="Verdana" pitchFamily="34" charset="0"/>
                        </a:rPr>
                        <a:t>Naphtha</a:t>
                      </a:r>
                      <a:r>
                        <a:rPr kumimoji="0" lang="tr-TR" sz="1400" b="0" i="0" u="none" strike="noStrike" cap="none" normalizeH="0" baseline="0" dirty="0" smtClean="0">
                          <a:ln>
                            <a:noFill/>
                          </a:ln>
                          <a:solidFill>
                            <a:schemeClr val="tx1"/>
                          </a:solidFill>
                          <a:effectLst/>
                          <a:latin typeface="Verdana" pitchFamily="34" charset="0"/>
                        </a:rPr>
                        <a:t>)</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- 6-7</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100-160</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0.9</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6.0</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4.2</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9448">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rPr>
                        <a:t>Octane </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13</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125</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1.0</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6.5</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3.9</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9448">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rPr>
                        <a:t>Propyl Acetate </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14</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102</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2.0</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8.0</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3.5</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9448">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rPr>
                        <a:t>Isopropyl Acetate </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4</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91</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1.8</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8.0</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3.5</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79448">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Isopropyl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Alcohol</a:t>
                      </a:r>
                      <a:r>
                        <a:rPr kumimoji="0" lang="tr-TR" sz="1400" b="0" i="0" u="none" strike="noStrike" cap="none" normalizeH="0" baseline="0" dirty="0" smtClean="0">
                          <a:ln>
                            <a:noFill/>
                          </a:ln>
                          <a:solidFill>
                            <a:schemeClr val="tx1"/>
                          </a:solidFill>
                          <a:effectLst/>
                          <a:latin typeface="Verdana" pitchFamily="34" charset="0"/>
                        </a:rPr>
                        <a:t> (IPA, 2-propanol) </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12</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52</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2.0</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12</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2.1</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79448">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Toluene</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Toluol</a:t>
                      </a:r>
                      <a:r>
                        <a:rPr kumimoji="0" lang="tr-TR" sz="1400" b="0" i="0" u="none" strike="noStrike" cap="none" normalizeH="0" baseline="0" dirty="0" smtClean="0">
                          <a:ln>
                            <a:noFill/>
                          </a:ln>
                          <a:solidFill>
                            <a:schemeClr val="tx1"/>
                          </a:solidFill>
                          <a:effectLst/>
                          <a:latin typeface="Verdana" pitchFamily="34" charset="0"/>
                        </a:rPr>
                        <a:t>)</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4</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111</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1.2</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7.1</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3.1</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79448">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rPr>
                        <a:t>Butyl Acetate </a:t>
                      </a: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22</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127</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1.7</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7.6</a:t>
                      </a:r>
                      <a:endParaRPr kumimoji="0" lang="tr-TR" sz="1600" b="0" i="0" u="none" strike="noStrike" cap="none" normalizeH="0" baseline="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dirty="0" smtClean="0">
                          <a:ln>
                            <a:noFill/>
                          </a:ln>
                          <a:solidFill>
                            <a:schemeClr val="tx1"/>
                          </a:solidFill>
                          <a:effectLst/>
                          <a:latin typeface="Verdana" pitchFamily="34" charset="0"/>
                          <a:cs typeface="Times New Roman" pitchFamily="18" charset="0"/>
                        </a:rPr>
                        <a:t>4.0</a:t>
                      </a:r>
                      <a:endParaRPr kumimoji="0" lang="tr-TR" sz="1600" b="0" i="0" u="none" strike="noStrike" cap="none" normalizeH="0" baseline="0" dirty="0" smtClean="0">
                        <a:ln>
                          <a:noFill/>
                        </a:ln>
                        <a:solidFill>
                          <a:schemeClr val="tx1"/>
                        </a:solidFill>
                        <a:effectLst/>
                        <a:latin typeface="Tahoma" pitchFamily="34" charset="0"/>
                      </a:endParaRPr>
                    </a:p>
                  </a:txBody>
                  <a:tcPr marT="45710" marB="4571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503540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2"/>
          <p:cNvGraphicFramePr>
            <a:graphicFrameLocks noGrp="1"/>
          </p:cNvGraphicFramePr>
          <p:nvPr>
            <p:extLst/>
          </p:nvPr>
        </p:nvGraphicFramePr>
        <p:xfrm>
          <a:off x="107950" y="587377"/>
          <a:ext cx="8928100" cy="5349875"/>
        </p:xfrm>
        <a:graphic>
          <a:graphicData uri="http://schemas.openxmlformats.org/drawingml/2006/table">
            <a:tbl>
              <a:tblPr/>
              <a:tblGrid>
                <a:gridCol w="3671888">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1296987">
                  <a:extLst>
                    <a:ext uri="{9D8B030D-6E8A-4147-A177-3AD203B41FA5}">
                      <a16:colId xmlns:a16="http://schemas.microsoft.com/office/drawing/2014/main" val="20002"/>
                    </a:ext>
                  </a:extLst>
                </a:gridCol>
                <a:gridCol w="719138">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1366837">
                  <a:extLst>
                    <a:ext uri="{9D8B030D-6E8A-4147-A177-3AD203B41FA5}">
                      <a16:colId xmlns:a16="http://schemas.microsoft.com/office/drawing/2014/main" val="20005"/>
                    </a:ext>
                  </a:extLst>
                </a:gridCol>
              </a:tblGrid>
              <a:tr h="335320">
                <a:tc gridSpan="6">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dirty="0" smtClean="0">
                          <a:ln>
                            <a:noFill/>
                          </a:ln>
                          <a:solidFill>
                            <a:schemeClr val="tx1"/>
                          </a:solidFill>
                          <a:effectLst/>
                          <a:latin typeface="Verdana" pitchFamily="34" charset="0"/>
                          <a:cs typeface="Times New Roman" pitchFamily="18" charset="0"/>
                        </a:rPr>
                        <a:t>Grup I C</a:t>
                      </a:r>
                      <a:endParaRPr kumimoji="0" lang="tr-TR" sz="1600" b="0" i="0" u="none" strike="noStrike" cap="none" normalizeH="0" baseline="0" dirty="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579189">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Tahoma" pitchFamily="34" charset="0"/>
                          <a:cs typeface="Times New Roman" pitchFamily="18" charset="0"/>
                        </a:rPr>
                        <a:t>SIVI</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Parlama noktası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endParaRPr kumimoji="0" lang="tr-TR" sz="1600" b="1" i="0" u="none" strike="noStrike" cap="none" normalizeH="0" baseline="0" smtClean="0">
                        <a:ln>
                          <a:noFill/>
                        </a:ln>
                        <a:solidFill>
                          <a:schemeClr val="tx1"/>
                        </a:solidFill>
                        <a:effectLst/>
                        <a:latin typeface="Verdana"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(°C)</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Kaynama Noktası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endParaRPr kumimoji="0" lang="tr-TR" sz="1600" b="1" i="0" u="none" strike="noStrike" cap="none" normalizeH="0" baseline="0" smtClean="0">
                        <a:ln>
                          <a:noFill/>
                        </a:ln>
                        <a:solidFill>
                          <a:schemeClr val="tx1"/>
                        </a:solidFill>
                        <a:effectLst/>
                        <a:latin typeface="Verdana"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(°C)</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Parlama limitleri</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tr-TR"/>
                    </a:p>
                  </a:txBody>
                  <a:tcPr/>
                </a:tc>
                <a:tc rowSpan="2">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Buhar yoğunluğu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r>
                        <a:rPr kumimoji="0" lang="tr-TR" sz="1600" b="1" i="0" u="none" strike="noStrike" cap="none" normalizeH="0" baseline="0" smtClean="0">
                          <a:ln>
                            <a:noFill/>
                          </a:ln>
                          <a:solidFill>
                            <a:schemeClr val="tx1"/>
                          </a:solidFill>
                          <a:effectLst/>
                          <a:latin typeface="Verdana" pitchFamily="34" charset="0"/>
                          <a:cs typeface="Times New Roman" pitchFamily="18" charset="0"/>
                        </a:rPr>
                        <a:t/>
                      </a:r>
                      <a:br>
                        <a:rPr kumimoji="0" lang="tr-TR" sz="1600" b="1" i="0" u="none" strike="noStrike" cap="none" normalizeH="0" baseline="0" smtClean="0">
                          <a:ln>
                            <a:noFill/>
                          </a:ln>
                          <a:solidFill>
                            <a:schemeClr val="tx1"/>
                          </a:solidFill>
                          <a:effectLst/>
                          <a:latin typeface="Verdana" pitchFamily="34" charset="0"/>
                          <a:cs typeface="Times New Roman" pitchFamily="18" charset="0"/>
                        </a:rPr>
                      </a:b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1607">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Kimyasal</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tr-TR"/>
                    </a:p>
                  </a:txBody>
                  <a:tcPr/>
                </a:tc>
                <a:tc vMerge="1">
                  <a:txBody>
                    <a:bodyPr/>
                    <a:lstStyle/>
                    <a:p>
                      <a:endParaRPr lang="tr-TR"/>
                    </a:p>
                  </a:txBody>
                  <a:tcPr/>
                </a:tc>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Alt limit</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70000"/>
                        <a:buFontTx/>
                        <a:buNone/>
                        <a:tabLst/>
                      </a:pPr>
                      <a:r>
                        <a:rPr kumimoji="0" lang="tr-TR" sz="1600" b="1" i="0" u="none" strike="noStrike" cap="none" normalizeH="0" baseline="0" smtClean="0">
                          <a:ln>
                            <a:noFill/>
                          </a:ln>
                          <a:solidFill>
                            <a:schemeClr val="tx1"/>
                          </a:solidFill>
                          <a:effectLst/>
                          <a:latin typeface="Verdana" pitchFamily="34" charset="0"/>
                          <a:cs typeface="Times New Roman" pitchFamily="18" charset="0"/>
                        </a:rPr>
                        <a:t>Üst limit</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tr-TR"/>
                    </a:p>
                  </a:txBody>
                  <a:tcPr/>
                </a:tc>
                <a:extLst>
                  <a:ext uri="{0D108BD9-81ED-4DB2-BD59-A6C34878D82A}">
                    <a16:rowId xmlns:a16="http://schemas.microsoft.com/office/drawing/2014/main" val="10002"/>
                  </a:ext>
                </a:extLst>
              </a:tr>
              <a:tr h="379521">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Isoamyl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Acetate</a:t>
                      </a:r>
                      <a:r>
                        <a:rPr kumimoji="0" lang="tr-TR" sz="1400" b="0" i="0" u="none" strike="noStrike" cap="none" normalizeH="0" baseline="0" dirty="0" smtClean="0">
                          <a:ln>
                            <a:noFill/>
                          </a:ln>
                          <a:solidFill>
                            <a:schemeClr val="tx1"/>
                          </a:solidFill>
                          <a:effectLst/>
                          <a:latin typeface="Verdana" pitchFamily="34" charset="0"/>
                        </a:rPr>
                        <a:t> (Banana </a:t>
                      </a:r>
                      <a:r>
                        <a:rPr kumimoji="0" lang="tr-TR" sz="1400" b="0" i="0" u="none" strike="noStrike" cap="none" normalizeH="0" baseline="0" dirty="0" err="1" smtClean="0">
                          <a:ln>
                            <a:noFill/>
                          </a:ln>
                          <a:solidFill>
                            <a:schemeClr val="tx1"/>
                          </a:solidFill>
                          <a:effectLst/>
                          <a:latin typeface="Verdana" pitchFamily="34" charset="0"/>
                        </a:rPr>
                        <a:t>Oil</a:t>
                      </a:r>
                      <a:r>
                        <a:rPr kumimoji="0" lang="tr-TR" sz="1400" b="0" i="0" u="none" strike="noStrike" cap="none" normalizeH="0" baseline="0" dirty="0" smtClean="0">
                          <a:ln>
                            <a:noFill/>
                          </a:ln>
                          <a:solidFill>
                            <a:schemeClr val="tx1"/>
                          </a:solidFill>
                          <a:effectLst/>
                          <a:latin typeface="Verdana" pitchFamily="34" charset="0"/>
                        </a:rPr>
                        <a:t>)</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25</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142</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1.0</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7.5</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4.5</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9521">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Amyl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Alcohol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Pentanol</a:t>
                      </a:r>
                      <a:r>
                        <a:rPr kumimoji="0" lang="tr-TR" sz="1400" b="0" i="0" u="none" strike="noStrike" cap="none" normalizeH="0" baseline="0" dirty="0" smtClean="0">
                          <a:ln>
                            <a:noFill/>
                          </a:ln>
                          <a:solidFill>
                            <a:schemeClr val="tx1"/>
                          </a:solidFill>
                          <a:effectLst/>
                          <a:latin typeface="Verdana" pitchFamily="34" charset="0"/>
                        </a:rPr>
                        <a:t>)</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33</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138</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1.2</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10</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3.0</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9521">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Butyl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Butanol</a:t>
                      </a:r>
                      <a:r>
                        <a:rPr kumimoji="0" lang="tr-TR" sz="1400" b="0" i="0" u="none" strike="noStrike" cap="none" normalizeH="0" baseline="0" dirty="0" smtClean="0">
                          <a:ln>
                            <a:noFill/>
                          </a:ln>
                          <a:solidFill>
                            <a:schemeClr val="tx1"/>
                          </a:solidFill>
                          <a:effectLst/>
                          <a:latin typeface="Verdana" pitchFamily="34" charset="0"/>
                        </a:rPr>
                        <a:t>) </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29</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117</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1.4</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11.2</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2.6</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9521">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Methyl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Isobutyl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Ketone</a:t>
                      </a:r>
                      <a:r>
                        <a:rPr kumimoji="0" lang="tr-TR" sz="1400" b="0" i="0" u="none" strike="noStrike" cap="none" normalizeH="0" baseline="0" dirty="0" smtClean="0">
                          <a:ln>
                            <a:noFill/>
                          </a:ln>
                          <a:solidFill>
                            <a:schemeClr val="tx1"/>
                          </a:solidFill>
                          <a:effectLst/>
                          <a:latin typeface="Verdana" pitchFamily="34" charset="0"/>
                        </a:rPr>
                        <a:t> (</a:t>
                      </a:r>
                      <a:r>
                        <a:rPr kumimoji="0" lang="tr-TR" sz="1300" b="0" i="0" u="none" strike="noStrike" cap="none" normalizeH="0" baseline="0" dirty="0" smtClean="0">
                          <a:ln>
                            <a:noFill/>
                          </a:ln>
                          <a:solidFill>
                            <a:schemeClr val="tx1"/>
                          </a:solidFill>
                          <a:effectLst/>
                          <a:latin typeface="Verdana" pitchFamily="34" charset="0"/>
                        </a:rPr>
                        <a:t>MIBK, </a:t>
                      </a:r>
                      <a:r>
                        <a:rPr kumimoji="0" lang="tr-TR" sz="1300" b="0" i="0" u="none" strike="noStrike" cap="none" normalizeH="0" baseline="0" dirty="0" err="1" smtClean="0">
                          <a:ln>
                            <a:noFill/>
                          </a:ln>
                          <a:solidFill>
                            <a:schemeClr val="tx1"/>
                          </a:solidFill>
                          <a:effectLst/>
                          <a:latin typeface="Verdana" pitchFamily="34" charset="0"/>
                        </a:rPr>
                        <a:t>Hexone</a:t>
                      </a:r>
                      <a:r>
                        <a:rPr kumimoji="0" lang="tr-TR" sz="1400" b="0" i="0" u="none" strike="noStrike" cap="none" normalizeH="0" baseline="0" dirty="0" smtClean="0">
                          <a:ln>
                            <a:noFill/>
                          </a:ln>
                          <a:solidFill>
                            <a:schemeClr val="tx1"/>
                          </a:solidFill>
                          <a:effectLst/>
                          <a:latin typeface="Verdana" pitchFamily="34" charset="0"/>
                        </a:rPr>
                        <a:t>) </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23</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119</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1.4</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7.5</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3.5</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67591">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Naphtha</a:t>
                      </a:r>
                      <a:r>
                        <a:rPr kumimoji="0" lang="tr-TR" sz="1400" b="0" i="0" u="none" strike="noStrike" cap="none" normalizeH="0" baseline="0" dirty="0" smtClean="0">
                          <a:ln>
                            <a:noFill/>
                          </a:ln>
                          <a:solidFill>
                            <a:schemeClr val="tx1"/>
                          </a:solidFill>
                          <a:effectLst/>
                          <a:latin typeface="Verdana" pitchFamily="34" charset="0"/>
                        </a:rPr>
                        <a:t>         (Mineral </a:t>
                      </a:r>
                      <a:r>
                        <a:rPr kumimoji="0" lang="tr-TR" sz="1400" b="0" i="0" u="none" strike="noStrike" cap="none" normalizeH="0" baseline="0" dirty="0" err="1" smtClean="0">
                          <a:ln>
                            <a:noFill/>
                          </a:ln>
                          <a:solidFill>
                            <a:schemeClr val="tx1"/>
                          </a:solidFill>
                          <a:effectLst/>
                          <a:latin typeface="Verdana" pitchFamily="34" charset="0"/>
                        </a:rPr>
                        <a:t>Spirits</a:t>
                      </a:r>
                      <a:r>
                        <a:rPr kumimoji="0" lang="tr-TR" sz="1400" b="0" i="0" u="none" strike="noStrike" cap="none" normalizeH="0" baseline="0" dirty="0" smtClean="0">
                          <a:ln>
                            <a:noFill/>
                          </a:ln>
                          <a:solidFill>
                            <a:schemeClr val="tx1"/>
                          </a:solidFill>
                          <a:effectLst/>
                          <a:latin typeface="Verdana" pitchFamily="34" charset="0"/>
                        </a:rPr>
                        <a:t>, </a:t>
                      </a:r>
                      <a:br>
                        <a:rPr kumimoji="0" lang="tr-TR" sz="1400" b="0" i="0" u="none" strike="noStrike" cap="none" normalizeH="0" baseline="0" dirty="0" smtClean="0">
                          <a:ln>
                            <a:noFill/>
                          </a:ln>
                          <a:solidFill>
                            <a:schemeClr val="tx1"/>
                          </a:solidFill>
                          <a:effectLst/>
                          <a:latin typeface="Verdana" pitchFamily="34" charset="0"/>
                        </a:rPr>
                      </a:br>
                      <a:r>
                        <a:rPr kumimoji="0" lang="tr-TR" sz="1400" b="0" i="0" u="none" strike="noStrike" cap="none" normalizeH="0" baseline="0" dirty="0" smtClean="0">
                          <a:ln>
                            <a:noFill/>
                          </a:ln>
                          <a:solidFill>
                            <a:schemeClr val="tx1"/>
                          </a:solidFill>
                          <a:effectLst/>
                          <a:latin typeface="Verdana" pitchFamily="34" charset="0"/>
                        </a:rPr>
                        <a:t>(</a:t>
                      </a:r>
                      <a:r>
                        <a:rPr kumimoji="0" lang="tr-TR" sz="1400" b="0" i="0" u="none" strike="noStrike" cap="none" normalizeH="0" baseline="0" dirty="0" err="1" smtClean="0">
                          <a:ln>
                            <a:noFill/>
                          </a:ln>
                          <a:solidFill>
                            <a:schemeClr val="tx1"/>
                          </a:solidFill>
                          <a:effectLst/>
                          <a:latin typeface="Verdana" pitchFamily="34" charset="0"/>
                        </a:rPr>
                        <a:t>Petroleum</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Petroleum</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Ether</a:t>
                      </a:r>
                      <a:r>
                        <a:rPr kumimoji="0" lang="tr-TR" sz="1400" b="0" i="0" u="none" strike="noStrike" cap="none" normalizeH="0" baseline="0" dirty="0" smtClean="0">
                          <a:ln>
                            <a:noFill/>
                          </a:ln>
                          <a:solidFill>
                            <a:schemeClr val="tx1"/>
                          </a:solidFill>
                          <a:effectLst/>
                          <a:latin typeface="Verdana" pitchFamily="34" charset="0"/>
                        </a:rPr>
                        <a:t>) </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29-43</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150-204</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0.8</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6.0</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4.2</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9521">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Propyl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Alcohol</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Propanol</a:t>
                      </a:r>
                      <a:r>
                        <a:rPr kumimoji="0" lang="tr-TR" sz="1400" b="0" i="0" u="none" strike="noStrike" cap="none" normalizeH="0" baseline="0" dirty="0" smtClean="0">
                          <a:ln>
                            <a:noFill/>
                          </a:ln>
                          <a:solidFill>
                            <a:schemeClr val="tx1"/>
                          </a:solidFill>
                          <a:effectLst/>
                          <a:latin typeface="Verdana" pitchFamily="34" charset="0"/>
                        </a:rPr>
                        <a:t>)</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25</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98</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2.1</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13.5</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2.1</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9521">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Styrene</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Monomer</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Vinyl</a:t>
                      </a:r>
                      <a:r>
                        <a:rPr kumimoji="0" lang="tr-TR" sz="1400" b="0" i="0" u="none" strike="noStrike" cap="none" normalizeH="0" baseline="0" dirty="0" smtClean="0">
                          <a:ln>
                            <a:noFill/>
                          </a:ln>
                          <a:solidFill>
                            <a:schemeClr val="tx1"/>
                          </a:solidFill>
                          <a:effectLst/>
                          <a:latin typeface="Verdana" pitchFamily="34" charset="0"/>
                        </a:rPr>
                        <a:t> Benzene) </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32</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146</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1.1</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6.1</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3.6</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9521">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smtClean="0">
                          <a:ln>
                            <a:noFill/>
                          </a:ln>
                          <a:solidFill>
                            <a:schemeClr val="tx1"/>
                          </a:solidFill>
                          <a:effectLst/>
                          <a:latin typeface="Verdana" pitchFamily="34" charset="0"/>
                        </a:rPr>
                        <a:t>Turpentine</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35</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153-175</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0.8</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cs typeface="Times New Roman" pitchFamily="18" charset="0"/>
                        </a:rPr>
                        <a:t>-</a:t>
                      </a:r>
                      <a:endParaRPr kumimoji="0" lang="tr-TR" sz="1600" b="0" i="0" u="none" strike="noStrike" cap="none" normalizeH="0" baseline="0" smtClean="0">
                        <a:ln>
                          <a:noFill/>
                        </a:ln>
                        <a:solidFill>
                          <a:schemeClr val="tx1"/>
                        </a:solidFill>
                        <a:effectLst/>
                        <a:latin typeface="Tahoma" pitchFamily="34" charset="0"/>
                      </a:endParaRP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79521">
                <a:tc>
                  <a:txBody>
                    <a:bodyPr/>
                    <a:lstStyle/>
                    <a:p>
                      <a:pPr marL="0" marR="0" lvl="0" indent="0" algn="l" defTabSz="914400" rtl="0" eaLnBrk="1" fontAlgn="base" latinLnBrk="0" hangingPunct="1">
                        <a:lnSpc>
                          <a:spcPct val="135000"/>
                        </a:lnSpc>
                        <a:spcBef>
                          <a:spcPct val="0"/>
                        </a:spcBef>
                        <a:spcAft>
                          <a:spcPct val="0"/>
                        </a:spcAft>
                        <a:buClrTx/>
                        <a:buSzPct val="70000"/>
                        <a:buFontTx/>
                        <a:buNone/>
                        <a:tabLst/>
                      </a:pPr>
                      <a:r>
                        <a:rPr kumimoji="0" lang="tr-TR" sz="1400" b="0" i="0" u="none" strike="noStrike" cap="none" normalizeH="0" baseline="0" dirty="0" err="1" smtClean="0">
                          <a:ln>
                            <a:noFill/>
                          </a:ln>
                          <a:solidFill>
                            <a:schemeClr val="tx1"/>
                          </a:solidFill>
                          <a:effectLst/>
                          <a:latin typeface="Verdana" pitchFamily="34" charset="0"/>
                        </a:rPr>
                        <a:t>Xylene</a:t>
                      </a:r>
                      <a:r>
                        <a:rPr kumimoji="0" lang="tr-TR" sz="1400" b="0" i="0" u="none" strike="noStrike" cap="none" normalizeH="0" baseline="0" dirty="0" smtClean="0">
                          <a:ln>
                            <a:noFill/>
                          </a:ln>
                          <a:solidFill>
                            <a:schemeClr val="tx1"/>
                          </a:solidFill>
                          <a:effectLst/>
                          <a:latin typeface="Verdana" pitchFamily="34" charset="0"/>
                        </a:rPr>
                        <a:t> (</a:t>
                      </a:r>
                      <a:r>
                        <a:rPr kumimoji="0" lang="tr-TR" sz="1400" b="0" i="0" u="none" strike="noStrike" cap="none" normalizeH="0" baseline="0" dirty="0" err="1" smtClean="0">
                          <a:ln>
                            <a:noFill/>
                          </a:ln>
                          <a:solidFill>
                            <a:schemeClr val="tx1"/>
                          </a:solidFill>
                          <a:effectLst/>
                          <a:latin typeface="Verdana" pitchFamily="34" charset="0"/>
                        </a:rPr>
                        <a:t>Xylol</a:t>
                      </a:r>
                      <a:r>
                        <a:rPr kumimoji="0" lang="tr-TR" sz="1400" b="0" i="0" u="none" strike="noStrike" cap="none" normalizeH="0" baseline="0" dirty="0" smtClean="0">
                          <a:ln>
                            <a:noFill/>
                          </a:ln>
                          <a:solidFill>
                            <a:schemeClr val="tx1"/>
                          </a:solidFill>
                          <a:effectLst/>
                          <a:latin typeface="Verdana" pitchFamily="34" charset="0"/>
                        </a:rPr>
                        <a:t>) </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27-46</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138-144</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1.1</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smtClean="0">
                          <a:ln>
                            <a:noFill/>
                          </a:ln>
                          <a:solidFill>
                            <a:schemeClr val="tx1"/>
                          </a:solidFill>
                          <a:effectLst/>
                          <a:latin typeface="Verdana" pitchFamily="34" charset="0"/>
                        </a:rPr>
                        <a:t>7.0</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70000"/>
                        <a:buFontTx/>
                        <a:buNone/>
                        <a:tabLst/>
                      </a:pPr>
                      <a:r>
                        <a:rPr kumimoji="0" lang="tr-TR" sz="1600" b="0" i="0" u="none" strike="noStrike" cap="none" normalizeH="0" baseline="0" dirty="0" smtClean="0">
                          <a:ln>
                            <a:noFill/>
                          </a:ln>
                          <a:solidFill>
                            <a:schemeClr val="tx1"/>
                          </a:solidFill>
                          <a:effectLst/>
                          <a:latin typeface="Verdana" pitchFamily="34" charset="0"/>
                        </a:rPr>
                        <a:t>3.7</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9205355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2"/>
          <p:cNvSpPr txBox="1">
            <a:spLocks/>
          </p:cNvSpPr>
          <p:nvPr/>
        </p:nvSpPr>
        <p:spPr>
          <a:xfrm>
            <a:off x="1884784" y="1936576"/>
            <a:ext cx="8015808" cy="4876800"/>
          </a:xfrm>
          <a:prstGeom prst="rect">
            <a:avLst/>
          </a:prstGeom>
        </p:spPr>
        <p:txBody>
          <a:bodyPr vert="horz">
            <a:norm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r>
              <a:rPr lang="tr-TR" sz="6000">
                <a:solidFill>
                  <a:schemeClr val="accent3"/>
                </a:solidFill>
              </a:rPr>
              <a:t>Kişisel Koruyucu Donanımlar (KDD)</a:t>
            </a:r>
            <a:endParaRPr lang="tr-TR" sz="6000" dirty="0">
              <a:solidFill>
                <a:schemeClr val="accent3"/>
              </a:solidFill>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42</a:t>
            </a:fld>
            <a:endParaRPr lang="tr-TR"/>
          </a:p>
        </p:txBody>
      </p:sp>
    </p:spTree>
    <p:extLst>
      <p:ext uri="{BB962C8B-B14F-4D97-AF65-F5344CB8AC3E}">
        <p14:creationId xmlns:p14="http://schemas.microsoft.com/office/powerpoint/2010/main" val="276884937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371600" y="1633736"/>
            <a:ext cx="7467600" cy="1219200"/>
          </a:xfrm>
        </p:spPr>
        <p:txBody>
          <a:bodyPr/>
          <a:lstStyle/>
          <a:p>
            <a:pPr eaLnBrk="1" hangingPunct="1"/>
            <a:r>
              <a:rPr lang="tr-TR" altLang="tr-TR" dirty="0" smtClean="0"/>
              <a:t>KKD NEDİR?</a:t>
            </a:r>
            <a:endParaRPr lang="en-US" altLang="tr-TR" dirty="0" smtClean="0"/>
          </a:p>
        </p:txBody>
      </p:sp>
      <p:sp>
        <p:nvSpPr>
          <p:cNvPr id="12292" name="Rectangle 4"/>
          <p:cNvSpPr>
            <a:spLocks noGrp="1" noChangeArrowheads="1"/>
          </p:cNvSpPr>
          <p:nvPr>
            <p:ph type="body" sz="half" idx="1"/>
          </p:nvPr>
        </p:nvSpPr>
        <p:spPr>
          <a:xfrm>
            <a:off x="533402" y="2908820"/>
            <a:ext cx="8215313" cy="4192588"/>
          </a:xfrm>
        </p:spPr>
        <p:txBody>
          <a:bodyPr/>
          <a:lstStyle/>
          <a:p>
            <a:pPr eaLnBrk="1" hangingPunct="1">
              <a:buFont typeface="Wingdings" pitchFamily="2" charset="2"/>
              <a:buNone/>
            </a:pPr>
            <a:endParaRPr lang="tr-TR" altLang="tr-TR" sz="2700" dirty="0"/>
          </a:p>
          <a:p>
            <a:pPr eaLnBrk="1" hangingPunct="1">
              <a:buFont typeface="Wingdings" pitchFamily="2" charset="2"/>
              <a:buNone/>
            </a:pPr>
            <a:endParaRPr lang="tr-TR" altLang="tr-TR" sz="2700" dirty="0"/>
          </a:p>
          <a:p>
            <a:pPr eaLnBrk="1" hangingPunct="1">
              <a:buFont typeface="Wingdings" pitchFamily="2" charset="2"/>
              <a:buNone/>
            </a:pPr>
            <a:r>
              <a:rPr lang="tr-TR" altLang="tr-TR" sz="2000" dirty="0"/>
              <a:t>	</a:t>
            </a:r>
            <a:r>
              <a:rPr lang="tr-TR" altLang="tr-TR" sz="2400" dirty="0"/>
              <a:t>İşin yapılması sırasında giyilen yada kullanılan, kişinin sağlık ve güvenliğini olumsuz etkileyecek bir veya daha fazla tehlikeye karşı </a:t>
            </a:r>
            <a:r>
              <a:rPr lang="tr-TR" altLang="tr-TR" sz="2400" dirty="0">
                <a:solidFill>
                  <a:srgbClr val="C00000"/>
                </a:solidFill>
              </a:rPr>
              <a:t>koruyan</a:t>
            </a:r>
            <a:r>
              <a:rPr lang="tr-TR" altLang="tr-TR" sz="2400" dirty="0"/>
              <a:t> tüm ekipmanlar olarak tanımlanır.</a:t>
            </a:r>
          </a:p>
          <a:p>
            <a:pPr eaLnBrk="1" hangingPunct="1">
              <a:buFont typeface="Wingdings" pitchFamily="2" charset="2"/>
              <a:buNone/>
            </a:pPr>
            <a:r>
              <a:rPr lang="tr-TR" altLang="tr-TR" sz="2400" dirty="0"/>
              <a:t>	</a:t>
            </a:r>
          </a:p>
          <a:p>
            <a:pPr eaLnBrk="1" hangingPunct="1">
              <a:buFont typeface="Wingdings" pitchFamily="2" charset="2"/>
              <a:buNone/>
            </a:pPr>
            <a:r>
              <a:rPr lang="tr-TR" altLang="tr-TR" sz="2400" dirty="0"/>
              <a:t>	Örneğin; baret, gözlük, maske vb.</a:t>
            </a:r>
          </a:p>
          <a:p>
            <a:pPr eaLnBrk="1" hangingPunct="1">
              <a:buFont typeface="Wingdings" pitchFamily="2" charset="2"/>
              <a:buNone/>
            </a:pPr>
            <a:endParaRPr lang="tr-TR" altLang="tr-TR" sz="2400" dirty="0"/>
          </a:p>
          <a:p>
            <a:pPr eaLnBrk="1" hangingPunct="1">
              <a:buFont typeface="Wingdings" pitchFamily="2" charset="2"/>
              <a:buNone/>
            </a:pPr>
            <a:endParaRPr lang="en-US" altLang="tr-TR" sz="2400" dirty="0"/>
          </a:p>
        </p:txBody>
      </p:sp>
      <p:pic>
        <p:nvPicPr>
          <p:cNvPr id="12293" name="Picture 6" descr="untitled"/>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971550" y="2814317"/>
            <a:ext cx="7272338" cy="974725"/>
          </a:xfrm>
          <a:noFill/>
        </p:spPr>
      </p:pic>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43</a:t>
            </a:fld>
            <a:endParaRPr lang="tr-TR"/>
          </a:p>
        </p:txBody>
      </p:sp>
      <p:sp>
        <p:nvSpPr>
          <p:cNvPr id="8" name="Başlık 1"/>
          <p:cNvSpPr txBox="1">
            <a:spLocks/>
          </p:cNvSpPr>
          <p:nvPr/>
        </p:nvSpPr>
        <p:spPr>
          <a:xfrm>
            <a:off x="457200" y="274638"/>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tr-TR" b="1"/>
              <a:t>Kişisel koruyucu donanımlar (KKD)</a:t>
            </a:r>
            <a:endParaRPr lang="tr-TR" b="1" dirty="0"/>
          </a:p>
        </p:txBody>
      </p:sp>
    </p:spTree>
    <p:extLst>
      <p:ext uri="{BB962C8B-B14F-4D97-AF65-F5344CB8AC3E}">
        <p14:creationId xmlns:p14="http://schemas.microsoft.com/office/powerpoint/2010/main" val="21639990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4"/>
          <p:cNvSpPr>
            <a:spLocks noGrp="1" noChangeArrowheads="1"/>
          </p:cNvSpPr>
          <p:nvPr>
            <p:ph type="title"/>
          </p:nvPr>
        </p:nvSpPr>
        <p:spPr/>
        <p:txBody>
          <a:bodyPr/>
          <a:lstStyle/>
          <a:p>
            <a:pPr eaLnBrk="1" hangingPunct="1"/>
            <a:r>
              <a:rPr lang="tr-TR" altLang="tr-TR" smtClean="0"/>
              <a:t>KKD NEDİR?</a:t>
            </a:r>
            <a:endParaRPr lang="en-US" altLang="tr-TR" smtClean="0"/>
          </a:p>
        </p:txBody>
      </p:sp>
      <p:sp>
        <p:nvSpPr>
          <p:cNvPr id="13316" name="Rectangle 3"/>
          <p:cNvSpPr>
            <a:spLocks noGrp="1" noChangeArrowheads="1"/>
          </p:cNvSpPr>
          <p:nvPr>
            <p:ph type="body" sz="half" idx="1"/>
          </p:nvPr>
        </p:nvSpPr>
        <p:spPr>
          <a:xfrm>
            <a:off x="395288" y="1844677"/>
            <a:ext cx="4183062" cy="4048125"/>
          </a:xfrm>
        </p:spPr>
        <p:txBody>
          <a:bodyPr/>
          <a:lstStyle/>
          <a:p>
            <a:pPr eaLnBrk="1" hangingPunct="1">
              <a:buFont typeface="Wingdings" pitchFamily="2" charset="2"/>
              <a:buNone/>
            </a:pPr>
            <a:r>
              <a:rPr lang="tr-TR" altLang="tr-TR" sz="2700" dirty="0"/>
              <a:t>	</a:t>
            </a:r>
          </a:p>
          <a:p>
            <a:pPr eaLnBrk="1" hangingPunct="1">
              <a:buFont typeface="Wingdings" pitchFamily="2" charset="2"/>
              <a:buNone/>
            </a:pPr>
            <a:r>
              <a:rPr lang="tr-TR" altLang="tr-TR" sz="2700" dirty="0"/>
              <a:t>	</a:t>
            </a:r>
            <a:r>
              <a:rPr lang="en-US" altLang="tr-TR" sz="2700" dirty="0" err="1">
                <a:solidFill>
                  <a:schemeClr val="hlink"/>
                </a:solidFill>
              </a:rPr>
              <a:t>Çalışanların</a:t>
            </a:r>
            <a:r>
              <a:rPr lang="en-US" altLang="tr-TR" sz="2700" dirty="0">
                <a:solidFill>
                  <a:schemeClr val="hlink"/>
                </a:solidFill>
              </a:rPr>
              <a:t> </a:t>
            </a:r>
            <a:r>
              <a:rPr lang="en-US" altLang="tr-TR" sz="2700" dirty="0" err="1">
                <a:solidFill>
                  <a:schemeClr val="hlink"/>
                </a:solidFill>
              </a:rPr>
              <a:t>sağlığının</a:t>
            </a:r>
            <a:r>
              <a:rPr lang="en-US" altLang="tr-TR" sz="2700" dirty="0">
                <a:solidFill>
                  <a:schemeClr val="hlink"/>
                </a:solidFill>
              </a:rPr>
              <a:t> </a:t>
            </a:r>
            <a:r>
              <a:rPr lang="en-US" altLang="tr-TR" sz="2700" dirty="0" err="1">
                <a:solidFill>
                  <a:schemeClr val="hlink"/>
                </a:solidFill>
              </a:rPr>
              <a:t>korunması</a:t>
            </a:r>
            <a:r>
              <a:rPr lang="en-US" altLang="tr-TR" sz="2700" dirty="0">
                <a:solidFill>
                  <a:schemeClr val="hlink"/>
                </a:solidFill>
              </a:rPr>
              <a:t> </a:t>
            </a:r>
            <a:r>
              <a:rPr lang="en-US" altLang="tr-TR" sz="2700" dirty="0" err="1">
                <a:solidFill>
                  <a:schemeClr val="hlink"/>
                </a:solidFill>
              </a:rPr>
              <a:t>için</a:t>
            </a:r>
            <a:r>
              <a:rPr lang="en-US" altLang="tr-TR" sz="2700" dirty="0">
                <a:solidFill>
                  <a:schemeClr val="hlink"/>
                </a:solidFill>
              </a:rPr>
              <a:t> </a:t>
            </a:r>
            <a:r>
              <a:rPr lang="en-US" altLang="tr-TR" sz="2700" dirty="0" err="1">
                <a:solidFill>
                  <a:schemeClr val="hlink"/>
                </a:solidFill>
              </a:rPr>
              <a:t>Kişisel</a:t>
            </a:r>
            <a:r>
              <a:rPr lang="en-US" altLang="tr-TR" sz="2700" dirty="0">
                <a:solidFill>
                  <a:schemeClr val="hlink"/>
                </a:solidFill>
              </a:rPr>
              <a:t> </a:t>
            </a:r>
            <a:r>
              <a:rPr lang="en-US" altLang="tr-TR" sz="2700" dirty="0" err="1">
                <a:solidFill>
                  <a:schemeClr val="hlink"/>
                </a:solidFill>
              </a:rPr>
              <a:t>Koruyucu</a:t>
            </a:r>
            <a:r>
              <a:rPr lang="en-US" altLang="tr-TR" sz="2700" dirty="0">
                <a:solidFill>
                  <a:schemeClr val="hlink"/>
                </a:solidFill>
              </a:rPr>
              <a:t> </a:t>
            </a:r>
            <a:r>
              <a:rPr lang="tr-TR" altLang="tr-TR" sz="2700" dirty="0">
                <a:solidFill>
                  <a:schemeClr val="hlink"/>
                </a:solidFill>
              </a:rPr>
              <a:t>Donanımlara,</a:t>
            </a:r>
            <a:r>
              <a:rPr lang="en-US" altLang="tr-TR" sz="2700" dirty="0">
                <a:solidFill>
                  <a:schemeClr val="hlink"/>
                </a:solidFill>
              </a:rPr>
              <a:t> </a:t>
            </a:r>
            <a:r>
              <a:rPr lang="en-US" altLang="tr-TR" sz="2700" dirty="0" err="1">
                <a:solidFill>
                  <a:schemeClr val="hlink"/>
                </a:solidFill>
              </a:rPr>
              <a:t>koruma</a:t>
            </a:r>
            <a:r>
              <a:rPr lang="en-US" altLang="tr-TR" sz="2700" dirty="0">
                <a:solidFill>
                  <a:schemeClr val="hlink"/>
                </a:solidFill>
              </a:rPr>
              <a:t> </a:t>
            </a:r>
            <a:r>
              <a:rPr lang="en-US" altLang="tr-TR" sz="2700" dirty="0" err="1">
                <a:solidFill>
                  <a:schemeClr val="hlink"/>
                </a:solidFill>
              </a:rPr>
              <a:t>mekanizmasının</a:t>
            </a:r>
            <a:r>
              <a:rPr lang="en-US" altLang="tr-TR" sz="2700" dirty="0">
                <a:solidFill>
                  <a:schemeClr val="hlink"/>
                </a:solidFill>
              </a:rPr>
              <a:t> </a:t>
            </a:r>
            <a:r>
              <a:rPr lang="en-US" altLang="tr-TR" sz="2700" dirty="0" err="1">
                <a:solidFill>
                  <a:schemeClr val="hlink"/>
                </a:solidFill>
              </a:rPr>
              <a:t>en</a:t>
            </a:r>
            <a:r>
              <a:rPr lang="en-US" altLang="tr-TR" sz="2700" dirty="0">
                <a:solidFill>
                  <a:schemeClr val="hlink"/>
                </a:solidFill>
              </a:rPr>
              <a:t> son </a:t>
            </a:r>
            <a:r>
              <a:rPr lang="en-US" altLang="tr-TR" sz="2700" dirty="0" err="1">
                <a:solidFill>
                  <a:schemeClr val="hlink"/>
                </a:solidFill>
              </a:rPr>
              <a:t>çaresi</a:t>
            </a:r>
            <a:r>
              <a:rPr lang="en-US" altLang="tr-TR" sz="2700" dirty="0">
                <a:solidFill>
                  <a:schemeClr val="hlink"/>
                </a:solidFill>
              </a:rPr>
              <a:t> </a:t>
            </a:r>
            <a:r>
              <a:rPr lang="en-US" altLang="tr-TR" sz="2700" dirty="0" err="1">
                <a:solidFill>
                  <a:schemeClr val="hlink"/>
                </a:solidFill>
              </a:rPr>
              <a:t>olarak</a:t>
            </a:r>
            <a:r>
              <a:rPr lang="en-US" altLang="tr-TR" sz="2700" dirty="0">
                <a:solidFill>
                  <a:schemeClr val="hlink"/>
                </a:solidFill>
              </a:rPr>
              <a:t> </a:t>
            </a:r>
            <a:r>
              <a:rPr lang="en-US" altLang="tr-TR" sz="2700" dirty="0" err="1">
                <a:solidFill>
                  <a:schemeClr val="hlink"/>
                </a:solidFill>
              </a:rPr>
              <a:t>başvurulmalıdır</a:t>
            </a:r>
            <a:r>
              <a:rPr lang="en-US" altLang="tr-TR" sz="2700" dirty="0">
                <a:solidFill>
                  <a:schemeClr val="hlink"/>
                </a:solidFill>
              </a:rPr>
              <a:t>.</a:t>
            </a:r>
          </a:p>
          <a:p>
            <a:pPr eaLnBrk="1" hangingPunct="1"/>
            <a:endParaRPr lang="en-US" altLang="tr-TR" sz="2700" dirty="0">
              <a:solidFill>
                <a:schemeClr val="hlink"/>
              </a:solidFill>
            </a:endParaRPr>
          </a:p>
        </p:txBody>
      </p:sp>
      <p:sp>
        <p:nvSpPr>
          <p:cNvPr id="13317" name="Rectangle 5"/>
          <p:cNvSpPr>
            <a:spLocks noGrp="1" noChangeArrowheads="1"/>
          </p:cNvSpPr>
          <p:nvPr>
            <p:ph sz="half" idx="2"/>
          </p:nvPr>
        </p:nvSpPr>
        <p:spPr/>
        <p:txBody>
          <a:bodyPr/>
          <a:lstStyle/>
          <a:p>
            <a:pPr eaLnBrk="1" hangingPunct="1"/>
            <a:endParaRPr lang="en-US" altLang="tr-TR" sz="2700" dirty="0"/>
          </a:p>
        </p:txBody>
      </p:sp>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44</a:t>
            </a:fld>
            <a:endParaRPr lang="tr-TR"/>
          </a:p>
        </p:txBody>
      </p:sp>
      <p:pic>
        <p:nvPicPr>
          <p:cNvPr id="13318" name="Picture 7" descr="SSR30100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10" y="1700808"/>
            <a:ext cx="3894137"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20677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tr-TR" altLang="tr-TR" smtClean="0"/>
              <a:t>KKD NEDİR?</a:t>
            </a:r>
            <a:endParaRPr lang="en-US" altLang="tr-TR" smtClean="0"/>
          </a:p>
        </p:txBody>
      </p:sp>
      <p:sp>
        <p:nvSpPr>
          <p:cNvPr id="14340" name="Rectangle 3"/>
          <p:cNvSpPr>
            <a:spLocks noGrp="1" noChangeArrowheads="1"/>
          </p:cNvSpPr>
          <p:nvPr>
            <p:ph idx="1"/>
          </p:nvPr>
        </p:nvSpPr>
        <p:spPr/>
        <p:txBody>
          <a:bodyPr/>
          <a:lstStyle/>
          <a:p>
            <a:pPr algn="just">
              <a:buClr>
                <a:srgbClr val="FF0000"/>
              </a:buClr>
              <a:buSzTx/>
              <a:buFontTx/>
              <a:buNone/>
            </a:pPr>
            <a:r>
              <a:rPr lang="tr-TR" altLang="tr-TR" sz="2400" dirty="0">
                <a:latin typeface="Tahoma" pitchFamily="34" charset="0"/>
              </a:rPr>
              <a:t>	İşverenler; çalışanları, yaralanma ve ölüme sebep olabilecek düşen nesneler, patlamalar, zehirli gazlar ve gürültü gibi tehlikelerden korumalıdırlar. </a:t>
            </a:r>
            <a:endParaRPr lang="en-US" altLang="tr-TR" sz="2400" dirty="0">
              <a:latin typeface="Tahoma" pitchFamily="34" charset="0"/>
            </a:endParaRPr>
          </a:p>
          <a:p>
            <a:pPr algn="just">
              <a:buClr>
                <a:srgbClr val="FF0000"/>
              </a:buClr>
              <a:buSzTx/>
              <a:buFontTx/>
              <a:buNone/>
            </a:pPr>
            <a:r>
              <a:rPr lang="tr-TR" altLang="tr-TR" sz="2400" dirty="0">
                <a:latin typeface="Tahoma" pitchFamily="34" charset="0"/>
              </a:rPr>
              <a:t>	İşverenler</a:t>
            </a:r>
            <a:r>
              <a:rPr lang="en-US" altLang="tr-TR" sz="2400" dirty="0">
                <a:latin typeface="Tahoma" pitchFamily="34" charset="0"/>
              </a:rPr>
              <a:t>:</a:t>
            </a:r>
          </a:p>
          <a:p>
            <a:pPr lvl="1" algn="just">
              <a:buClr>
                <a:srgbClr val="FF0000"/>
              </a:buClr>
              <a:buSzTx/>
              <a:buFont typeface="Wingdings" pitchFamily="2" charset="2"/>
              <a:buNone/>
            </a:pPr>
            <a:r>
              <a:rPr lang="tr-TR" altLang="tr-TR" dirty="0">
                <a:latin typeface="Tahoma" pitchFamily="34" charset="0"/>
              </a:rPr>
              <a:t>	Tehlikeleri gidermek ve azaltmak için, mümkün olan tüm mühendislik ve iş uygulama kontrollerini kullanmalıdırlar. </a:t>
            </a:r>
            <a:r>
              <a:rPr lang="en-US" altLang="tr-TR" dirty="0">
                <a:latin typeface="Tahoma" pitchFamily="34" charset="0"/>
              </a:rPr>
              <a:t> </a:t>
            </a:r>
          </a:p>
          <a:p>
            <a:pPr lvl="1" algn="just">
              <a:buClr>
                <a:srgbClr val="FF0000"/>
              </a:buClr>
              <a:buSzTx/>
              <a:buFont typeface="Wingdings" pitchFamily="2" charset="2"/>
              <a:buNone/>
            </a:pPr>
            <a:r>
              <a:rPr lang="tr-TR" altLang="tr-TR" dirty="0">
                <a:latin typeface="Tahoma" pitchFamily="34" charset="0"/>
              </a:rPr>
              <a:t>	Kontroller tehlikeleri gidermiyorsa, kişisel koruyucu ekipman (KKD) kullanmalıdırlar.</a:t>
            </a:r>
            <a:r>
              <a:rPr lang="en-US" altLang="tr-TR" dirty="0">
                <a:latin typeface="Tahoma" pitchFamily="34" charset="0"/>
              </a:rPr>
              <a:t>  </a:t>
            </a:r>
          </a:p>
          <a:p>
            <a:pPr algn="just">
              <a:buClr>
                <a:srgbClr val="FF0000"/>
              </a:buClr>
              <a:buSzTx/>
              <a:buFontTx/>
              <a:buNone/>
            </a:pPr>
            <a:r>
              <a:rPr lang="tr-TR" altLang="tr-TR" sz="2400" dirty="0">
                <a:solidFill>
                  <a:srgbClr val="C00000"/>
                </a:solidFill>
                <a:latin typeface="Tahoma" pitchFamily="34" charset="0"/>
              </a:rPr>
              <a:t>	KKD </a:t>
            </a:r>
            <a:r>
              <a:rPr lang="tr-TR" altLang="tr-TR" sz="2400" u="sng" dirty="0">
                <a:solidFill>
                  <a:srgbClr val="C00000"/>
                </a:solidFill>
                <a:latin typeface="Tahoma" pitchFamily="34" charset="0"/>
              </a:rPr>
              <a:t>son</a:t>
            </a:r>
            <a:r>
              <a:rPr lang="tr-TR" altLang="tr-TR" sz="2400" dirty="0">
                <a:solidFill>
                  <a:srgbClr val="C00000"/>
                </a:solidFill>
                <a:latin typeface="Tahoma" pitchFamily="34" charset="0"/>
              </a:rPr>
              <a:t> kontrol düzeyidir!</a:t>
            </a:r>
            <a:endParaRPr lang="en-US" altLang="tr-TR" sz="2400" dirty="0">
              <a:solidFill>
                <a:srgbClr val="C00000"/>
              </a:solidFill>
              <a:latin typeface="Tahoma" pitchFamily="34" charset="0"/>
            </a:endParaRPr>
          </a:p>
          <a:p>
            <a:pPr eaLnBrk="1" hangingPunct="1"/>
            <a:endParaRPr lang="en-US" altLang="tr-TR" dirty="0" smtClean="0"/>
          </a:p>
        </p:txBody>
      </p:sp>
      <p:sp>
        <p:nvSpPr>
          <p:cNvPr id="3" name="Slayt Numarası Yer Tutucusu 2"/>
          <p:cNvSpPr>
            <a:spLocks noGrp="1"/>
          </p:cNvSpPr>
          <p:nvPr>
            <p:ph type="sldNum" sz="quarter" idx="12"/>
          </p:nvPr>
        </p:nvSpPr>
        <p:spPr/>
        <p:txBody>
          <a:bodyPr/>
          <a:lstStyle/>
          <a:p>
            <a:fld id="{A427530A-A503-4F46-BAEC-AA74D2EFDD5B}" type="slidenum">
              <a:rPr lang="tr-TR" smtClean="0"/>
              <a:t>45</a:t>
            </a:fld>
            <a:endParaRPr lang="tr-TR"/>
          </a:p>
        </p:txBody>
      </p:sp>
    </p:spTree>
    <p:extLst>
      <p:ext uri="{BB962C8B-B14F-4D97-AF65-F5344CB8AC3E}">
        <p14:creationId xmlns:p14="http://schemas.microsoft.com/office/powerpoint/2010/main" val="34133711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8"/>
          <p:cNvSpPr>
            <a:spLocks noGrp="1" noChangeArrowheads="1"/>
          </p:cNvSpPr>
          <p:nvPr>
            <p:ph type="title"/>
          </p:nvPr>
        </p:nvSpPr>
        <p:spPr>
          <a:xfrm>
            <a:off x="539750" y="701675"/>
            <a:ext cx="8153400" cy="1143000"/>
          </a:xfrm>
        </p:spPr>
        <p:txBody>
          <a:bodyPr>
            <a:normAutofit fontScale="90000"/>
          </a:bodyPr>
          <a:lstStyle/>
          <a:p>
            <a:pPr eaLnBrk="1" hangingPunct="1"/>
            <a:r>
              <a:rPr lang="en-US" altLang="tr-TR" sz="4000" dirty="0"/>
              <a:t>K</a:t>
            </a:r>
            <a:r>
              <a:rPr lang="tr-TR" altLang="tr-TR" sz="4000" dirty="0"/>
              <a:t>İŞİSEL KORUYUCU DONANIMLAR YÖNETMELİĞİ </a:t>
            </a:r>
          </a:p>
        </p:txBody>
      </p:sp>
      <p:sp>
        <p:nvSpPr>
          <p:cNvPr id="15364" name="Rectangle 6"/>
          <p:cNvSpPr>
            <a:spLocks noGrp="1" noChangeArrowheads="1"/>
          </p:cNvSpPr>
          <p:nvPr>
            <p:ph type="body" sz="half" idx="1"/>
          </p:nvPr>
        </p:nvSpPr>
        <p:spPr>
          <a:xfrm>
            <a:off x="179390" y="1844677"/>
            <a:ext cx="8569325" cy="4105275"/>
          </a:xfrm>
        </p:spPr>
        <p:txBody>
          <a:bodyPr>
            <a:normAutofit fontScale="92500" lnSpcReduction="20000"/>
          </a:bodyPr>
          <a:lstStyle/>
          <a:p>
            <a:pPr algn="ctr" eaLnBrk="1" hangingPunct="1">
              <a:lnSpc>
                <a:spcPct val="80000"/>
              </a:lnSpc>
              <a:buFont typeface="Wingdings" pitchFamily="2" charset="2"/>
              <a:buNone/>
            </a:pPr>
            <a:r>
              <a:rPr lang="tr-TR" altLang="tr-TR" sz="1600" dirty="0"/>
              <a:t>	</a:t>
            </a:r>
          </a:p>
          <a:p>
            <a:pPr algn="ctr" eaLnBrk="1" hangingPunct="1">
              <a:lnSpc>
                <a:spcPct val="80000"/>
              </a:lnSpc>
              <a:buFont typeface="Wingdings" pitchFamily="2" charset="2"/>
              <a:buNone/>
            </a:pPr>
            <a:endParaRPr lang="tr-TR" altLang="tr-TR" sz="1600" dirty="0"/>
          </a:p>
          <a:p>
            <a:pPr algn="ctr" eaLnBrk="1" hangingPunct="1">
              <a:lnSpc>
                <a:spcPct val="80000"/>
              </a:lnSpc>
              <a:buFont typeface="Wingdings" pitchFamily="2" charset="2"/>
              <a:buNone/>
            </a:pPr>
            <a:endParaRPr lang="tr-TR" altLang="tr-TR" sz="1600" dirty="0"/>
          </a:p>
          <a:p>
            <a:pPr algn="ctr" eaLnBrk="1" hangingPunct="1">
              <a:lnSpc>
                <a:spcPct val="80000"/>
              </a:lnSpc>
              <a:buFont typeface="Wingdings" pitchFamily="2" charset="2"/>
              <a:buNone/>
            </a:pPr>
            <a:endParaRPr lang="tr-TR" altLang="tr-TR" sz="1600" dirty="0"/>
          </a:p>
          <a:p>
            <a:pPr algn="ctr" eaLnBrk="1" hangingPunct="1">
              <a:lnSpc>
                <a:spcPct val="80000"/>
              </a:lnSpc>
              <a:buFont typeface="Wingdings" pitchFamily="2" charset="2"/>
              <a:buNone/>
            </a:pPr>
            <a:endParaRPr lang="tr-TR" altLang="tr-TR" sz="1600" dirty="0"/>
          </a:p>
          <a:p>
            <a:pPr algn="ctr" eaLnBrk="1" hangingPunct="1">
              <a:lnSpc>
                <a:spcPct val="80000"/>
              </a:lnSpc>
              <a:buFont typeface="Wingdings" pitchFamily="2" charset="2"/>
              <a:buNone/>
            </a:pPr>
            <a:endParaRPr lang="tr-TR" altLang="tr-TR" sz="1600" dirty="0"/>
          </a:p>
          <a:p>
            <a:pPr algn="ctr" eaLnBrk="1" hangingPunct="1">
              <a:lnSpc>
                <a:spcPct val="80000"/>
              </a:lnSpc>
              <a:buFont typeface="Wingdings" pitchFamily="2" charset="2"/>
              <a:buNone/>
            </a:pPr>
            <a:endParaRPr lang="tr-TR" altLang="tr-TR" sz="1600" dirty="0"/>
          </a:p>
          <a:p>
            <a:pPr algn="ctr" eaLnBrk="1" hangingPunct="1">
              <a:lnSpc>
                <a:spcPct val="80000"/>
              </a:lnSpc>
              <a:buFont typeface="Wingdings" pitchFamily="2" charset="2"/>
              <a:buNone/>
            </a:pPr>
            <a:r>
              <a:rPr lang="tr-TR" altLang="tr-TR" sz="1600" dirty="0"/>
              <a:t>KİŞİSEL KORUYUCU DONANIM YÖNETMELİĞİ</a:t>
            </a:r>
          </a:p>
          <a:p>
            <a:pPr algn="ctr" eaLnBrk="1" hangingPunct="1">
              <a:lnSpc>
                <a:spcPct val="80000"/>
              </a:lnSpc>
              <a:buFont typeface="Wingdings" pitchFamily="2" charset="2"/>
              <a:buNone/>
            </a:pPr>
            <a:r>
              <a:rPr lang="tr-TR" altLang="tr-TR" sz="1600" dirty="0"/>
              <a:t>	(R.G. 09 Şubat 2004 Sayı : 25368)</a:t>
            </a:r>
          </a:p>
          <a:p>
            <a:pPr eaLnBrk="1" hangingPunct="1">
              <a:lnSpc>
                <a:spcPct val="80000"/>
              </a:lnSpc>
            </a:pPr>
            <a:endParaRPr lang="tr-TR" altLang="tr-TR" sz="1600" dirty="0"/>
          </a:p>
          <a:p>
            <a:pPr eaLnBrk="1" hangingPunct="1">
              <a:lnSpc>
                <a:spcPct val="80000"/>
              </a:lnSpc>
              <a:buFont typeface="Wingdings" pitchFamily="2" charset="2"/>
              <a:buNone/>
            </a:pPr>
            <a:r>
              <a:rPr lang="tr-TR" altLang="tr-TR" sz="1600" dirty="0">
                <a:solidFill>
                  <a:schemeClr val="hlink"/>
                </a:solidFill>
              </a:rPr>
              <a:t>	Bu Yönetmeliğin amacı; insan sağlığı ve güvenliğinin korunması amacıyla kullanılan kişisel koruyucu donanımların imalatı, ithalatı, dağıtımı, piyasaya arzı, hizmete sunumu ve denetimi ile üçüncü şahısların can ve mal güvenliğinin tehlikelere karşı korunmasına ilişkin usul ve esasları düzenlemektir.</a:t>
            </a:r>
          </a:p>
          <a:p>
            <a:pPr eaLnBrk="1" hangingPunct="1">
              <a:lnSpc>
                <a:spcPct val="80000"/>
              </a:lnSpc>
            </a:pPr>
            <a:endParaRPr lang="tr-TR" altLang="tr-TR" sz="1600" dirty="0">
              <a:solidFill>
                <a:schemeClr val="hlink"/>
              </a:solidFill>
            </a:endParaRPr>
          </a:p>
          <a:p>
            <a:pPr eaLnBrk="1" hangingPunct="1">
              <a:lnSpc>
                <a:spcPct val="80000"/>
              </a:lnSpc>
            </a:pPr>
            <a:endParaRPr lang="tr-TR" altLang="tr-TR" sz="1600" dirty="0">
              <a:solidFill>
                <a:schemeClr val="hlink"/>
              </a:solidFill>
            </a:endParaRPr>
          </a:p>
          <a:p>
            <a:pPr algn="ctr" eaLnBrk="1" hangingPunct="1">
              <a:lnSpc>
                <a:spcPct val="80000"/>
              </a:lnSpc>
              <a:buFont typeface="Wingdings" pitchFamily="2" charset="2"/>
              <a:buNone/>
            </a:pPr>
            <a:r>
              <a:rPr lang="tr-TR" altLang="tr-TR" sz="1600" dirty="0">
                <a:solidFill>
                  <a:schemeClr val="hlink"/>
                </a:solidFill>
              </a:rPr>
              <a:t>(Bu Yönetmelik 09 Şubat 2005 tarihinde yürürlüğe girmiştir)</a:t>
            </a:r>
          </a:p>
        </p:txBody>
      </p:sp>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46</a:t>
            </a:fld>
            <a:endParaRPr lang="tr-TR"/>
          </a:p>
        </p:txBody>
      </p:sp>
      <p:pic>
        <p:nvPicPr>
          <p:cNvPr id="15365" name="Picture 17" descr="head_sub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7" y="1819275"/>
            <a:ext cx="4822825"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77629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4"/>
          <p:cNvSpPr>
            <a:spLocks noGrp="1" noChangeArrowheads="1"/>
          </p:cNvSpPr>
          <p:nvPr>
            <p:ph type="title"/>
          </p:nvPr>
        </p:nvSpPr>
        <p:spPr>
          <a:xfrm>
            <a:off x="500063" y="642940"/>
            <a:ext cx="3395662" cy="1500187"/>
          </a:xfrm>
          <a:noFill/>
        </p:spPr>
        <p:txBody>
          <a:bodyPr>
            <a:normAutofit/>
          </a:bodyPr>
          <a:lstStyle/>
          <a:p>
            <a:pPr eaLnBrk="1" hangingPunct="1"/>
            <a:r>
              <a:rPr lang="tr-TR" altLang="tr-TR" sz="4000" dirty="0"/>
              <a:t>CE UYGUNLUK İŞARET</a:t>
            </a:r>
          </a:p>
        </p:txBody>
      </p:sp>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47</a:t>
            </a:fld>
            <a:endParaRPr lang="tr-TR"/>
          </a:p>
        </p:txBody>
      </p:sp>
      <p:sp>
        <p:nvSpPr>
          <p:cNvPr id="95325" name="Rectangle 93"/>
          <p:cNvSpPr>
            <a:spLocks noChangeArrowheads="1"/>
          </p:cNvSpPr>
          <p:nvPr/>
        </p:nvSpPr>
        <p:spPr bwMode="auto">
          <a:xfrm>
            <a:off x="428625" y="3643315"/>
            <a:ext cx="8280400" cy="2124075"/>
          </a:xfrm>
          <a:prstGeom prst="rect">
            <a:avLst/>
          </a:prstGeom>
          <a:noFill/>
          <a:ln>
            <a:noFill/>
          </a:ln>
          <a:effectLst/>
          <a:extLst/>
        </p:spPr>
        <p:txBody>
          <a:bodyPr>
            <a:spAutoFit/>
          </a:bodyPr>
          <a:lstStyle/>
          <a:p>
            <a:pPr algn="ctr" eaLnBrk="0" hangingPunct="0">
              <a:spcBef>
                <a:spcPct val="50000"/>
              </a:spcBef>
              <a:defRPr/>
            </a:pPr>
            <a:r>
              <a:rPr lang="tr-TR" sz="2000" dirty="0">
                <a:solidFill>
                  <a:schemeClr val="accent3">
                    <a:lumMod val="75000"/>
                  </a:schemeClr>
                </a:solidFill>
                <a:latin typeface="Arial" charset="0"/>
              </a:rPr>
              <a:t>“CE-</a:t>
            </a:r>
            <a:r>
              <a:rPr lang="tr-TR" sz="2000" dirty="0" err="1">
                <a:solidFill>
                  <a:schemeClr val="accent3">
                    <a:lumMod val="75000"/>
                  </a:schemeClr>
                </a:solidFill>
                <a:latin typeface="Arial" charset="0"/>
              </a:rPr>
              <a:t>Conformité</a:t>
            </a:r>
            <a:r>
              <a:rPr lang="tr-TR" sz="2000" dirty="0">
                <a:solidFill>
                  <a:schemeClr val="accent3">
                    <a:lumMod val="75000"/>
                  </a:schemeClr>
                </a:solidFill>
                <a:latin typeface="Arial" charset="0"/>
              </a:rPr>
              <a:t> </a:t>
            </a:r>
            <a:r>
              <a:rPr lang="tr-TR" sz="2000" dirty="0" err="1">
                <a:solidFill>
                  <a:schemeClr val="accent3">
                    <a:lumMod val="75000"/>
                  </a:schemeClr>
                </a:solidFill>
                <a:latin typeface="Arial" charset="0"/>
              </a:rPr>
              <a:t>Européenné</a:t>
            </a:r>
            <a:r>
              <a:rPr lang="tr-TR" sz="2000" dirty="0">
                <a:solidFill>
                  <a:schemeClr val="accent3">
                    <a:lumMod val="75000"/>
                  </a:schemeClr>
                </a:solidFill>
                <a:latin typeface="Arial" charset="0"/>
              </a:rPr>
              <a:t> (</a:t>
            </a:r>
            <a:r>
              <a:rPr lang="tr-TR" sz="2000" dirty="0" err="1">
                <a:solidFill>
                  <a:schemeClr val="accent3">
                    <a:lumMod val="75000"/>
                  </a:schemeClr>
                </a:solidFill>
                <a:latin typeface="Arial" charset="0"/>
              </a:rPr>
              <a:t>Avrupaya</a:t>
            </a:r>
            <a:r>
              <a:rPr lang="tr-TR" sz="2000" dirty="0">
                <a:solidFill>
                  <a:schemeClr val="accent3">
                    <a:lumMod val="75000"/>
                  </a:schemeClr>
                </a:solidFill>
                <a:latin typeface="Arial" charset="0"/>
              </a:rPr>
              <a:t> Uygunluk)</a:t>
            </a:r>
          </a:p>
          <a:p>
            <a:pPr algn="ctr" eaLnBrk="0" hangingPunct="0">
              <a:spcBef>
                <a:spcPct val="50000"/>
              </a:spcBef>
              <a:defRPr/>
            </a:pPr>
            <a:r>
              <a:rPr lang="tr-TR" sz="2000" dirty="0">
                <a:solidFill>
                  <a:schemeClr val="accent3">
                    <a:lumMod val="75000"/>
                  </a:schemeClr>
                </a:solidFill>
                <a:latin typeface="Verdana" pitchFamily="34" charset="0"/>
              </a:rPr>
              <a:t>Üreticinin, </a:t>
            </a:r>
            <a:r>
              <a:rPr lang="tr-TR" sz="2000" b="1" dirty="0">
                <a:solidFill>
                  <a:schemeClr val="accent3">
                    <a:lumMod val="75000"/>
                  </a:schemeClr>
                </a:solidFill>
                <a:latin typeface="Verdana" pitchFamily="34" charset="0"/>
              </a:rPr>
              <a:t> </a:t>
            </a:r>
            <a:r>
              <a:rPr lang="tr-TR" sz="1600" b="1" dirty="0">
                <a:solidFill>
                  <a:schemeClr val="accent3">
                    <a:lumMod val="75000"/>
                  </a:schemeClr>
                </a:solidFill>
                <a:latin typeface="Arial Black" pitchFamily="34" charset="0"/>
              </a:rPr>
              <a:t>KİŞİSEL KORUYUCU DONANIM YÖNETMELİĞİNDEN</a:t>
            </a:r>
            <a:r>
              <a:rPr lang="tr-TR" sz="2800" dirty="0">
                <a:solidFill>
                  <a:schemeClr val="accent3">
                    <a:lumMod val="75000"/>
                  </a:schemeClr>
                </a:solidFill>
                <a:latin typeface="Arial Black" pitchFamily="34" charset="0"/>
              </a:rPr>
              <a:t> </a:t>
            </a:r>
          </a:p>
          <a:p>
            <a:pPr eaLnBrk="0" hangingPunct="0">
              <a:spcBef>
                <a:spcPct val="50000"/>
              </a:spcBef>
              <a:defRPr/>
            </a:pPr>
            <a:r>
              <a:rPr lang="tr-TR" sz="2000" dirty="0">
                <a:solidFill>
                  <a:schemeClr val="accent3">
                    <a:lumMod val="75000"/>
                  </a:schemeClr>
                </a:solidFill>
              </a:rPr>
              <a:t>kaynaklanan bütün yükümlülüklerini yerine getirdiğini ve KKD' </a:t>
            </a:r>
            <a:r>
              <a:rPr lang="tr-TR" sz="2000" dirty="0" err="1">
                <a:solidFill>
                  <a:schemeClr val="accent3">
                    <a:lumMod val="75000"/>
                  </a:schemeClr>
                </a:solidFill>
              </a:rPr>
              <a:t>nin</a:t>
            </a:r>
            <a:r>
              <a:rPr lang="tr-TR" sz="2000" dirty="0">
                <a:solidFill>
                  <a:schemeClr val="accent3">
                    <a:lumMod val="75000"/>
                  </a:schemeClr>
                </a:solidFill>
              </a:rPr>
              <a:t> ilgili tüm uygunluk değerlendirme işlemlerine tabi tutulduğunu gösteren işareti,</a:t>
            </a:r>
            <a:r>
              <a:rPr lang="tr-TR" sz="800" dirty="0">
                <a:solidFill>
                  <a:schemeClr val="accent3">
                    <a:lumMod val="75000"/>
                  </a:schemeClr>
                </a:solidFill>
              </a:rPr>
              <a:t> </a:t>
            </a:r>
            <a:r>
              <a:rPr lang="tr-TR" sz="2000" dirty="0">
                <a:solidFill>
                  <a:schemeClr val="accent3">
                    <a:lumMod val="75000"/>
                  </a:schemeClr>
                </a:solidFill>
              </a:rPr>
              <a:t>ifade eder.</a:t>
            </a:r>
          </a:p>
        </p:txBody>
      </p:sp>
      <p:pic>
        <p:nvPicPr>
          <p:cNvPr id="1639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963" y="919163"/>
            <a:ext cx="45148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1872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539750" y="701675"/>
            <a:ext cx="8153400" cy="1143000"/>
          </a:xfrm>
        </p:spPr>
        <p:txBody>
          <a:bodyPr>
            <a:normAutofit fontScale="90000"/>
          </a:bodyPr>
          <a:lstStyle/>
          <a:p>
            <a:pPr eaLnBrk="1" hangingPunct="1"/>
            <a:r>
              <a:rPr lang="en-US" altLang="tr-TR" sz="4000"/>
              <a:t>K</a:t>
            </a:r>
            <a:r>
              <a:rPr lang="tr-TR" altLang="tr-TR" sz="4000"/>
              <a:t>İŞİSEL KORUYUCU DONANIMLAR YÖNETMELİĞİ </a:t>
            </a:r>
          </a:p>
        </p:txBody>
      </p:sp>
      <p:sp>
        <p:nvSpPr>
          <p:cNvPr id="134147" name="Rectangle 3"/>
          <p:cNvSpPr>
            <a:spLocks noGrp="1" noChangeArrowheads="1"/>
          </p:cNvSpPr>
          <p:nvPr>
            <p:ph type="body" sz="half" idx="1"/>
          </p:nvPr>
        </p:nvSpPr>
        <p:spPr>
          <a:xfrm>
            <a:off x="179390" y="1844677"/>
            <a:ext cx="8569325" cy="4105275"/>
          </a:xfrm>
        </p:spPr>
        <p:txBody>
          <a:bodyPr/>
          <a:lstStyle/>
          <a:p>
            <a:pPr algn="ctr" eaLnBrk="1" hangingPunct="1">
              <a:lnSpc>
                <a:spcPct val="80000"/>
              </a:lnSpc>
              <a:buFont typeface="Wingdings" pitchFamily="2" charset="2"/>
              <a:buNone/>
              <a:defRPr/>
            </a:pPr>
            <a:r>
              <a:rPr lang="tr-TR" sz="1600"/>
              <a:t>	</a:t>
            </a:r>
          </a:p>
          <a:p>
            <a:pPr algn="ctr" eaLnBrk="1" hangingPunct="1">
              <a:lnSpc>
                <a:spcPct val="80000"/>
              </a:lnSpc>
              <a:buFont typeface="Wingdings" pitchFamily="2" charset="2"/>
              <a:buNone/>
              <a:defRPr/>
            </a:pPr>
            <a:endParaRPr lang="tr-TR" sz="1600"/>
          </a:p>
          <a:p>
            <a:pPr algn="ctr" eaLnBrk="1" hangingPunct="1">
              <a:lnSpc>
                <a:spcPct val="80000"/>
              </a:lnSpc>
              <a:buFont typeface="Wingdings" pitchFamily="2" charset="2"/>
              <a:buNone/>
              <a:defRPr/>
            </a:pPr>
            <a:endParaRPr lang="tr-TR" sz="1600"/>
          </a:p>
          <a:p>
            <a:pPr algn="ctr" eaLnBrk="1" hangingPunct="1">
              <a:lnSpc>
                <a:spcPct val="80000"/>
              </a:lnSpc>
              <a:buFont typeface="Wingdings" pitchFamily="2" charset="2"/>
              <a:buNone/>
              <a:defRPr/>
            </a:pPr>
            <a:endParaRPr lang="tr-TR" sz="1600"/>
          </a:p>
          <a:p>
            <a:pPr algn="ctr" eaLnBrk="1" hangingPunct="1">
              <a:lnSpc>
                <a:spcPct val="80000"/>
              </a:lnSpc>
              <a:buFont typeface="Wingdings" pitchFamily="2" charset="2"/>
              <a:buNone/>
              <a:defRPr/>
            </a:pPr>
            <a:endParaRPr lang="tr-TR" sz="1600"/>
          </a:p>
          <a:p>
            <a:pPr algn="ctr" eaLnBrk="1" hangingPunct="1">
              <a:lnSpc>
                <a:spcPct val="80000"/>
              </a:lnSpc>
              <a:buFont typeface="Wingdings" pitchFamily="2" charset="2"/>
              <a:buNone/>
              <a:defRPr/>
            </a:pPr>
            <a:endParaRPr lang="tr-TR" sz="1600"/>
          </a:p>
          <a:p>
            <a:pPr algn="ctr" eaLnBrk="1" hangingPunct="1">
              <a:lnSpc>
                <a:spcPct val="80000"/>
              </a:lnSpc>
              <a:buFont typeface="Wingdings" pitchFamily="2" charset="2"/>
              <a:buNone/>
              <a:defRPr/>
            </a:pPr>
            <a:endParaRPr lang="tr-TR" sz="1600"/>
          </a:p>
          <a:p>
            <a:pPr algn="ctr" eaLnBrk="1" hangingPunct="1">
              <a:spcBef>
                <a:spcPct val="0"/>
              </a:spcBef>
              <a:buClrTx/>
              <a:buSzTx/>
              <a:buFontTx/>
              <a:buNone/>
              <a:defRPr/>
            </a:pPr>
            <a:r>
              <a:rPr lang="tr-TR" sz="1600" b="1">
                <a:latin typeface="Verdana" pitchFamily="34" charset="0"/>
              </a:rPr>
              <a:t>KİŞİSEL KORUYUCU DONANIMLARIN İŞYERLERİNDE KULLANILMASI HAKKINDA YÖNETMELİK</a:t>
            </a:r>
            <a:endParaRPr lang="tr-TR" sz="1600">
              <a:latin typeface="Verdana" pitchFamily="34" charset="0"/>
            </a:endParaRPr>
          </a:p>
          <a:p>
            <a:pPr algn="ctr" eaLnBrk="1" hangingPunct="1">
              <a:spcBef>
                <a:spcPct val="0"/>
              </a:spcBef>
              <a:buClrTx/>
              <a:buSzTx/>
              <a:buFontTx/>
              <a:buNone/>
              <a:defRPr/>
            </a:pPr>
            <a:r>
              <a:rPr lang="tr-TR" sz="1600">
                <a:latin typeface="Verdana" pitchFamily="34" charset="0"/>
              </a:rPr>
              <a:t>(R.G. 11 Şubat 2004 Sayı : 25370)</a:t>
            </a:r>
            <a:endParaRPr lang="tr-TR" sz="2000">
              <a:solidFill>
                <a:srgbClr val="000000"/>
              </a:solidFill>
              <a:effectLst>
                <a:outerShdw blurRad="38100" dist="38100" dir="2700000" algn="tl">
                  <a:srgbClr val="FFFFFF"/>
                </a:outerShdw>
              </a:effectLst>
              <a:latin typeface="Verdana" pitchFamily="34" charset="0"/>
            </a:endParaRPr>
          </a:p>
          <a:p>
            <a:pPr algn="ctr" eaLnBrk="1" hangingPunct="1">
              <a:spcBef>
                <a:spcPct val="50000"/>
              </a:spcBef>
              <a:buClr>
                <a:schemeClr val="hlink"/>
              </a:buClr>
              <a:buSzTx/>
              <a:buFont typeface="Wingdings" pitchFamily="2" charset="2"/>
              <a:buNone/>
              <a:defRPr/>
            </a:pPr>
            <a:r>
              <a:rPr lang="tr-TR" sz="1600">
                <a:solidFill>
                  <a:schemeClr val="hlink"/>
                </a:solidFill>
              </a:rPr>
              <a:t>Bu Yönetmeliğin amacı, işyerindeki risklerin önlenmesinin veya yeterli derecede azaltılmasının, teknik tedbirlere dayalı toplu koruma ya da iş organizasyonu veya çalışma yöntemleri ile sağlanamadığı durumlarda, kullanılacak kişisel koruyucuların özellikleri, temini, kullanımı ve diğer hususlarla ilgili usul ve esasları belirlemektir.</a:t>
            </a:r>
          </a:p>
        </p:txBody>
      </p:sp>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48</a:t>
            </a:fld>
            <a:endParaRPr lang="tr-TR"/>
          </a:p>
        </p:txBody>
      </p:sp>
      <p:pic>
        <p:nvPicPr>
          <p:cNvPr id="17413" name="Picture 4" descr="head_sub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7" y="1819275"/>
            <a:ext cx="4822825"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60537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539750" y="701675"/>
            <a:ext cx="8153400" cy="1143000"/>
          </a:xfrm>
        </p:spPr>
        <p:txBody>
          <a:bodyPr>
            <a:normAutofit fontScale="90000"/>
          </a:bodyPr>
          <a:lstStyle/>
          <a:p>
            <a:pPr eaLnBrk="1" hangingPunct="1"/>
            <a:r>
              <a:rPr lang="en-US" altLang="tr-TR" sz="4000"/>
              <a:t>K</a:t>
            </a:r>
            <a:r>
              <a:rPr lang="tr-TR" altLang="tr-TR" sz="4000"/>
              <a:t>İŞİSEL KORUYUCU DONANIMLAR YÖNETMELİĞİ </a:t>
            </a:r>
          </a:p>
        </p:txBody>
      </p:sp>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49</a:t>
            </a:fld>
            <a:endParaRPr lang="tr-TR"/>
          </a:p>
        </p:txBody>
      </p:sp>
      <p:pic>
        <p:nvPicPr>
          <p:cNvPr id="18436" name="Picture 7" descr="Air-Elite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5" y="1844677"/>
            <a:ext cx="143668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9" descr="S15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2" y="1844677"/>
            <a:ext cx="140652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11" descr="SSR90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1843090"/>
            <a:ext cx="1714500"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Rectangle 12"/>
          <p:cNvSpPr>
            <a:spLocks noChangeArrowheads="1"/>
          </p:cNvSpPr>
          <p:nvPr/>
        </p:nvSpPr>
        <p:spPr bwMode="auto">
          <a:xfrm>
            <a:off x="827088" y="3429000"/>
            <a:ext cx="7416800" cy="151288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85000"/>
              </a:lnSpc>
              <a:spcBef>
                <a:spcPct val="20000"/>
              </a:spcBef>
              <a:buClr>
                <a:schemeClr val="tx1"/>
              </a:buClr>
              <a:buSzPct val="75000"/>
              <a:buFont typeface="Wingdings" pitchFamily="2" charset="2"/>
              <a:buNone/>
            </a:pPr>
            <a:r>
              <a:rPr lang="tr-TR" altLang="tr-TR" sz="2000" b="1" dirty="0">
                <a:solidFill>
                  <a:schemeClr val="hlink"/>
                </a:solidFill>
              </a:rPr>
              <a:t>	</a:t>
            </a:r>
            <a:r>
              <a:rPr lang="tr-TR" altLang="tr-TR" sz="1600" b="1" dirty="0"/>
              <a:t>İşveren</a:t>
            </a:r>
            <a:endParaRPr lang="en-US" altLang="tr-TR" sz="1600" b="1" dirty="0"/>
          </a:p>
          <a:p>
            <a:pPr lvl="1" eaLnBrk="1" hangingPunct="1">
              <a:lnSpc>
                <a:spcPct val="85000"/>
              </a:lnSpc>
              <a:spcBef>
                <a:spcPct val="20000"/>
              </a:spcBef>
              <a:buClr>
                <a:schemeClr val="tx1"/>
              </a:buClr>
              <a:buSzPct val="65000"/>
              <a:buFont typeface="Wingdings" pitchFamily="2" charset="2"/>
              <a:buNone/>
            </a:pPr>
            <a:r>
              <a:rPr lang="tr-TR" altLang="tr-TR" sz="1600" b="1" dirty="0">
                <a:solidFill>
                  <a:schemeClr val="hlink"/>
                </a:solidFill>
              </a:rPr>
              <a:t>	</a:t>
            </a:r>
            <a:r>
              <a:rPr lang="tr-TR" altLang="tr-TR" sz="1600" b="1" dirty="0"/>
              <a:t>İş yeri tehlikelerini değerlendirir,</a:t>
            </a:r>
            <a:endParaRPr lang="en-US" altLang="tr-TR" sz="1600" b="1" dirty="0"/>
          </a:p>
          <a:p>
            <a:pPr lvl="1" eaLnBrk="1" hangingPunct="1">
              <a:lnSpc>
                <a:spcPct val="85000"/>
              </a:lnSpc>
              <a:spcBef>
                <a:spcPct val="20000"/>
              </a:spcBef>
              <a:buClr>
                <a:schemeClr val="tx1"/>
              </a:buClr>
              <a:buSzPct val="65000"/>
              <a:buFont typeface="Wingdings" pitchFamily="2" charset="2"/>
              <a:buNone/>
            </a:pPr>
            <a:r>
              <a:rPr lang="tr-TR" altLang="tr-TR" sz="1600" b="1" dirty="0"/>
              <a:t>	İşçiler için gerekli KKD sağlar,</a:t>
            </a:r>
            <a:endParaRPr lang="en-US" altLang="tr-TR" sz="1600" b="1" dirty="0"/>
          </a:p>
          <a:p>
            <a:pPr lvl="1" eaLnBrk="1" hangingPunct="1">
              <a:lnSpc>
                <a:spcPct val="85000"/>
              </a:lnSpc>
              <a:spcBef>
                <a:spcPct val="20000"/>
              </a:spcBef>
              <a:buClr>
                <a:schemeClr val="tx1"/>
              </a:buClr>
              <a:buSzPct val="65000"/>
              <a:buFont typeface="Wingdings" pitchFamily="2" charset="2"/>
              <a:buNone/>
            </a:pPr>
            <a:r>
              <a:rPr lang="tr-TR" altLang="tr-TR" sz="1600" b="1" dirty="0"/>
              <a:t>	Ne zaman kullanılacağını belirler,</a:t>
            </a:r>
            <a:endParaRPr lang="en-US" altLang="tr-TR" sz="1600" b="1" dirty="0"/>
          </a:p>
          <a:p>
            <a:pPr lvl="1" eaLnBrk="1" hangingPunct="1">
              <a:lnSpc>
                <a:spcPct val="85000"/>
              </a:lnSpc>
              <a:spcBef>
                <a:spcPct val="20000"/>
              </a:spcBef>
              <a:buClr>
                <a:schemeClr val="tx1"/>
              </a:buClr>
              <a:buSzPct val="65000"/>
              <a:buFont typeface="Wingdings" pitchFamily="2" charset="2"/>
              <a:buNone/>
            </a:pPr>
            <a:r>
              <a:rPr lang="tr-TR" altLang="tr-TR" sz="1600" b="1" dirty="0"/>
              <a:t>	Çalışanlar için KKD eğitimi ve uygun kullanım konusunda talimatlar verir.</a:t>
            </a:r>
            <a:endParaRPr lang="en-US" altLang="tr-TR" sz="1600" b="1" dirty="0"/>
          </a:p>
        </p:txBody>
      </p:sp>
      <p:sp>
        <p:nvSpPr>
          <p:cNvPr id="18440" name="Text Box 13"/>
          <p:cNvSpPr txBox="1">
            <a:spLocks noChangeArrowheads="1"/>
          </p:cNvSpPr>
          <p:nvPr/>
        </p:nvSpPr>
        <p:spPr bwMode="auto">
          <a:xfrm>
            <a:off x="827088" y="4979988"/>
            <a:ext cx="7416800" cy="969962"/>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itchFamily="34" charset="0"/>
              </a:defRPr>
            </a:lvl1pPr>
            <a:lvl2pPr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85000"/>
              </a:lnSpc>
              <a:spcBef>
                <a:spcPct val="20000"/>
              </a:spcBef>
              <a:buClr>
                <a:srgbClr val="FFFF00"/>
              </a:buClr>
            </a:pPr>
            <a:r>
              <a:rPr lang="en-US" altLang="tr-TR" sz="2800" b="1" dirty="0">
                <a:solidFill>
                  <a:srgbClr val="00FF00"/>
                </a:solidFill>
              </a:rPr>
              <a:t> </a:t>
            </a:r>
            <a:r>
              <a:rPr lang="tr-TR" altLang="tr-TR" sz="1600" b="1" dirty="0"/>
              <a:t>Çalışan</a:t>
            </a:r>
            <a:endParaRPr lang="en-US" altLang="tr-TR" sz="1600" b="1" dirty="0"/>
          </a:p>
          <a:p>
            <a:pPr lvl="1">
              <a:lnSpc>
                <a:spcPct val="85000"/>
              </a:lnSpc>
              <a:spcBef>
                <a:spcPct val="20000"/>
              </a:spcBef>
              <a:buClr>
                <a:srgbClr val="FFFF00"/>
              </a:buClr>
              <a:buFont typeface="Wingdings" pitchFamily="2" charset="2"/>
              <a:buNone/>
            </a:pPr>
            <a:r>
              <a:rPr lang="tr-TR" altLang="tr-TR" sz="1600" b="1" dirty="0" err="1">
                <a:solidFill>
                  <a:schemeClr val="bg1"/>
                </a:solidFill>
              </a:rPr>
              <a:t>KKD’yi</a:t>
            </a:r>
            <a:r>
              <a:rPr lang="tr-TR" altLang="tr-TR" sz="1600" b="1" dirty="0">
                <a:solidFill>
                  <a:schemeClr val="bg1"/>
                </a:solidFill>
              </a:rPr>
              <a:t> alınan eğitim ve diğer talimatlar doğrultusunda kullanır,</a:t>
            </a:r>
            <a:endParaRPr lang="en-US" altLang="tr-TR" sz="1600" b="1" dirty="0">
              <a:solidFill>
                <a:schemeClr val="bg1"/>
              </a:solidFill>
            </a:endParaRPr>
          </a:p>
          <a:p>
            <a:pPr lvl="1">
              <a:lnSpc>
                <a:spcPct val="85000"/>
              </a:lnSpc>
              <a:spcBef>
                <a:spcPct val="20000"/>
              </a:spcBef>
              <a:buClr>
                <a:srgbClr val="FFFF00"/>
              </a:buClr>
              <a:buFont typeface="Wingdings" pitchFamily="2" charset="2"/>
              <a:buNone/>
            </a:pPr>
            <a:r>
              <a:rPr lang="tr-TR" altLang="tr-TR" sz="1600" b="1" dirty="0">
                <a:solidFill>
                  <a:schemeClr val="bg1"/>
                </a:solidFill>
              </a:rPr>
              <a:t>Günlük inceleme yapıp, temiz ve güvenli bir durumda tutar.. </a:t>
            </a:r>
            <a:endParaRPr lang="en-US" altLang="tr-TR" sz="1600" dirty="0">
              <a:solidFill>
                <a:schemeClr val="bg1"/>
              </a:solidFill>
            </a:endParaRPr>
          </a:p>
        </p:txBody>
      </p:sp>
    </p:spTree>
    <p:extLst>
      <p:ext uri="{BB962C8B-B14F-4D97-AF65-F5344CB8AC3E}">
        <p14:creationId xmlns:p14="http://schemas.microsoft.com/office/powerpoint/2010/main" val="31818761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90" y="441991"/>
            <a:ext cx="8082455" cy="609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061544" y="891802"/>
            <a:ext cx="2995642" cy="2062103"/>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defTabSz="804863">
              <a:defRPr/>
            </a:pPr>
            <a:r>
              <a:rPr lang="tr-TR" sz="3200" b="1" kern="10" spc="150" dirty="0">
                <a:ln w="11430"/>
                <a:solidFill>
                  <a:srgbClr val="FF6600"/>
                </a:solidFill>
                <a:effectLst>
                  <a:outerShdw blurRad="25400" algn="tl" rotWithShape="0">
                    <a:srgbClr val="000000">
                      <a:alpha val="43000"/>
                    </a:srgbClr>
                  </a:outerShdw>
                </a:effectLst>
                <a:latin typeface="Impact"/>
              </a:rPr>
              <a:t>1974 , Flixborough Felaketi, İNGİLTERE</a:t>
            </a:r>
          </a:p>
        </p:txBody>
      </p:sp>
      <p:sp>
        <p:nvSpPr>
          <p:cNvPr id="7" name="Rectangle 6"/>
          <p:cNvSpPr/>
          <p:nvPr/>
        </p:nvSpPr>
        <p:spPr>
          <a:xfrm>
            <a:off x="3803682" y="709239"/>
            <a:ext cx="4383879" cy="923330"/>
          </a:xfrm>
          <a:prstGeom prst="rect">
            <a:avLst/>
          </a:prstGeom>
          <a:solidFill>
            <a:srgbClr val="669900"/>
          </a:solidFill>
        </p:spPr>
        <p:txBody>
          <a:bodyPr>
            <a:spAutoFit/>
            <a:scene3d>
              <a:camera prst="orthographicFront"/>
              <a:lightRig rig="balanced" dir="t">
                <a:rot lat="0" lon="0" rev="2100000"/>
              </a:lightRig>
            </a:scene3d>
            <a:sp3d extrusionH="57150" prstMaterial="metal">
              <a:bevelT w="38100" h="25400"/>
              <a:contourClr>
                <a:schemeClr val="bg2"/>
              </a:contourClr>
            </a:sp3d>
          </a:bodyPr>
          <a:lstStyle/>
          <a:p>
            <a:pPr algn="ctr">
              <a:defRPr/>
            </a:pPr>
            <a:r>
              <a:rPr lang="tr-TR" b="1" dirty="0">
                <a:ln w="50800"/>
                <a:solidFill>
                  <a:srgbClr val="FFFF00"/>
                </a:solidFill>
                <a:latin typeface="Arial" charset="0"/>
                <a:cs typeface="Arial" charset="0"/>
              </a:rPr>
              <a:t>Siklohegzan patlaması, 29 kişi ölür, 100 kişi yaralanır, 2000 konut ve işyeri kullanılamayacak şekilde tahrip olur.</a:t>
            </a:r>
            <a:endParaRPr lang="tr-TR" b="1" dirty="0">
              <a:ln w="50800"/>
              <a:solidFill>
                <a:srgbClr val="FFFF00"/>
              </a:solidFill>
              <a:latin typeface="Arial"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5</a:t>
            </a:fld>
            <a:endParaRPr lang="tr-TR"/>
          </a:p>
        </p:txBody>
      </p:sp>
    </p:spTree>
    <p:extLst>
      <p:ext uri="{BB962C8B-B14F-4D97-AF65-F5344CB8AC3E}">
        <p14:creationId xmlns:p14="http://schemas.microsoft.com/office/powerpoint/2010/main" val="8510376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Grp="1" noChangeArrowheads="1"/>
          </p:cNvSpPr>
          <p:nvPr>
            <p:ph type="title"/>
          </p:nvPr>
        </p:nvSpPr>
        <p:spPr>
          <a:xfrm>
            <a:off x="533400" y="620713"/>
            <a:ext cx="8153400" cy="1143000"/>
          </a:xfrm>
        </p:spPr>
        <p:txBody>
          <a:bodyPr>
            <a:normAutofit/>
          </a:bodyPr>
          <a:lstStyle/>
          <a:p>
            <a:pPr eaLnBrk="1" hangingPunct="1"/>
            <a:r>
              <a:rPr lang="tr-TR" altLang="tr-TR" sz="4000" b="1"/>
              <a:t>KİŞİSEL KORUYUCU DONANIMLAR</a:t>
            </a: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50</a:t>
            </a:fld>
            <a:endParaRPr lang="tr-TR"/>
          </a:p>
        </p:txBody>
      </p:sp>
      <p:sp>
        <p:nvSpPr>
          <p:cNvPr id="19460" name="Rectangle 3"/>
          <p:cNvSpPr>
            <a:spLocks noChangeArrowheads="1"/>
          </p:cNvSpPr>
          <p:nvPr/>
        </p:nvSpPr>
        <p:spPr bwMode="auto">
          <a:xfrm>
            <a:off x="606425" y="1952627"/>
            <a:ext cx="467995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12800" indent="-8128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80000"/>
              </a:lnSpc>
              <a:spcBef>
                <a:spcPct val="20000"/>
              </a:spcBef>
              <a:buClr>
                <a:srgbClr val="669900"/>
              </a:buClr>
              <a:buSzPct val="90000"/>
              <a:buFont typeface="Wingdings" pitchFamily="2" charset="2"/>
              <a:buNone/>
            </a:pPr>
            <a:endParaRPr lang="tr-TR" altLang="tr-TR" sz="1600" b="1" i="1">
              <a:solidFill>
                <a:schemeClr val="hlink"/>
              </a:solidFill>
            </a:endParaRPr>
          </a:p>
          <a:p>
            <a:pPr eaLnBrk="1" hangingPunct="1">
              <a:lnSpc>
                <a:spcPct val="80000"/>
              </a:lnSpc>
              <a:spcBef>
                <a:spcPct val="20000"/>
              </a:spcBef>
              <a:buClr>
                <a:srgbClr val="669900"/>
              </a:buClr>
              <a:buSzPct val="90000"/>
              <a:buFont typeface="Wingdings" pitchFamily="2" charset="2"/>
              <a:buNone/>
            </a:pPr>
            <a:r>
              <a:rPr lang="tr-TR" altLang="tr-TR" sz="1600" b="1" i="1">
                <a:solidFill>
                  <a:schemeClr val="hlink"/>
                </a:solidFill>
              </a:rPr>
              <a:t>1-BAŞ KORUYUCULARI</a:t>
            </a:r>
          </a:p>
          <a:p>
            <a:pPr eaLnBrk="1" hangingPunct="1">
              <a:lnSpc>
                <a:spcPct val="80000"/>
              </a:lnSpc>
              <a:spcBef>
                <a:spcPct val="20000"/>
              </a:spcBef>
              <a:buClr>
                <a:srgbClr val="669900"/>
              </a:buClr>
              <a:buSzPct val="90000"/>
              <a:buFont typeface="Wingdings" pitchFamily="2" charset="2"/>
              <a:buNone/>
            </a:pPr>
            <a:endParaRPr lang="tr-TR" altLang="tr-TR" sz="1600" b="1" i="1">
              <a:solidFill>
                <a:schemeClr val="hlink"/>
              </a:solidFill>
            </a:endParaRPr>
          </a:p>
          <a:p>
            <a:pPr eaLnBrk="1" hangingPunct="1">
              <a:lnSpc>
                <a:spcPct val="80000"/>
              </a:lnSpc>
              <a:spcBef>
                <a:spcPct val="20000"/>
              </a:spcBef>
              <a:buClr>
                <a:srgbClr val="669900"/>
              </a:buClr>
              <a:buSzPct val="90000"/>
              <a:buFont typeface="Wingdings" pitchFamily="2" charset="2"/>
              <a:buNone/>
            </a:pPr>
            <a:r>
              <a:rPr lang="tr-TR" altLang="tr-TR" sz="1600" b="1" i="1">
                <a:solidFill>
                  <a:schemeClr val="hlink"/>
                </a:solidFill>
              </a:rPr>
              <a:t>2-KULAK KORUYUCULARI</a:t>
            </a:r>
          </a:p>
          <a:p>
            <a:pPr eaLnBrk="1" hangingPunct="1">
              <a:lnSpc>
                <a:spcPct val="80000"/>
              </a:lnSpc>
              <a:spcBef>
                <a:spcPct val="20000"/>
              </a:spcBef>
              <a:buClr>
                <a:srgbClr val="669900"/>
              </a:buClr>
              <a:buSzPct val="90000"/>
              <a:buFont typeface="Wingdings" pitchFamily="2" charset="2"/>
              <a:buNone/>
            </a:pPr>
            <a:endParaRPr lang="tr-TR" altLang="tr-TR" sz="1600" b="1" i="1">
              <a:solidFill>
                <a:schemeClr val="hlink"/>
              </a:solidFill>
            </a:endParaRPr>
          </a:p>
          <a:p>
            <a:pPr eaLnBrk="1" hangingPunct="1">
              <a:lnSpc>
                <a:spcPct val="80000"/>
              </a:lnSpc>
              <a:spcBef>
                <a:spcPct val="20000"/>
              </a:spcBef>
              <a:buClr>
                <a:srgbClr val="669900"/>
              </a:buClr>
              <a:buSzPct val="90000"/>
              <a:buFont typeface="Wingdings" pitchFamily="2" charset="2"/>
              <a:buNone/>
            </a:pPr>
            <a:r>
              <a:rPr lang="tr-TR" altLang="tr-TR" sz="1600" b="1" i="1">
                <a:solidFill>
                  <a:schemeClr val="hlink"/>
                </a:solidFill>
              </a:rPr>
              <a:t>3-GÖZ VE YÜZ KORUYUCULARI</a:t>
            </a:r>
          </a:p>
          <a:p>
            <a:pPr eaLnBrk="1" hangingPunct="1">
              <a:lnSpc>
                <a:spcPct val="80000"/>
              </a:lnSpc>
              <a:spcBef>
                <a:spcPct val="20000"/>
              </a:spcBef>
              <a:buClr>
                <a:srgbClr val="669900"/>
              </a:buClr>
              <a:buSzPct val="90000"/>
              <a:buFont typeface="Wingdings" pitchFamily="2" charset="2"/>
              <a:buChar char="n"/>
            </a:pPr>
            <a:endParaRPr lang="tr-TR" altLang="tr-TR" sz="1600" b="1" i="1">
              <a:solidFill>
                <a:schemeClr val="hlink"/>
              </a:solidFill>
            </a:endParaRPr>
          </a:p>
          <a:p>
            <a:pPr eaLnBrk="1" hangingPunct="1">
              <a:lnSpc>
                <a:spcPct val="80000"/>
              </a:lnSpc>
              <a:spcBef>
                <a:spcPct val="20000"/>
              </a:spcBef>
              <a:buClr>
                <a:srgbClr val="669900"/>
              </a:buClr>
              <a:buSzPct val="90000"/>
              <a:buFont typeface="Wingdings" pitchFamily="2" charset="2"/>
              <a:buNone/>
            </a:pPr>
            <a:r>
              <a:rPr lang="tr-TR" altLang="tr-TR" sz="1600" b="1" i="1">
                <a:solidFill>
                  <a:schemeClr val="hlink"/>
                </a:solidFill>
              </a:rPr>
              <a:t>4-SOLUNUM KORUYUCULAR</a:t>
            </a:r>
          </a:p>
          <a:p>
            <a:pPr eaLnBrk="1" hangingPunct="1">
              <a:lnSpc>
                <a:spcPct val="80000"/>
              </a:lnSpc>
              <a:spcBef>
                <a:spcPct val="20000"/>
              </a:spcBef>
              <a:buClr>
                <a:srgbClr val="669900"/>
              </a:buClr>
              <a:buSzPct val="90000"/>
              <a:buFont typeface="Wingdings" pitchFamily="2" charset="2"/>
              <a:buChar char="n"/>
            </a:pPr>
            <a:endParaRPr lang="tr-TR" altLang="tr-TR" sz="1600" b="1" i="1">
              <a:solidFill>
                <a:schemeClr val="hlink"/>
              </a:solidFill>
            </a:endParaRPr>
          </a:p>
          <a:p>
            <a:pPr eaLnBrk="1" hangingPunct="1">
              <a:lnSpc>
                <a:spcPct val="80000"/>
              </a:lnSpc>
              <a:spcBef>
                <a:spcPct val="20000"/>
              </a:spcBef>
              <a:buClr>
                <a:srgbClr val="669900"/>
              </a:buClr>
              <a:buSzPct val="90000"/>
              <a:buFont typeface="Wingdings" pitchFamily="2" charset="2"/>
              <a:buNone/>
            </a:pPr>
            <a:r>
              <a:rPr lang="tr-TR" altLang="tr-TR" sz="1600" b="1" i="1">
                <a:solidFill>
                  <a:schemeClr val="hlink"/>
                </a:solidFill>
              </a:rPr>
              <a:t>5-EL KORUYUCULARI</a:t>
            </a:r>
          </a:p>
          <a:p>
            <a:pPr eaLnBrk="1" hangingPunct="1">
              <a:lnSpc>
                <a:spcPct val="80000"/>
              </a:lnSpc>
              <a:spcBef>
                <a:spcPct val="20000"/>
              </a:spcBef>
              <a:buClr>
                <a:srgbClr val="669900"/>
              </a:buClr>
              <a:buSzPct val="90000"/>
              <a:buFont typeface="Wingdings" pitchFamily="2" charset="2"/>
              <a:buChar char="n"/>
            </a:pPr>
            <a:endParaRPr lang="tr-TR" altLang="tr-TR" sz="1600" b="1" i="1">
              <a:solidFill>
                <a:schemeClr val="hlink"/>
              </a:solidFill>
            </a:endParaRPr>
          </a:p>
          <a:p>
            <a:pPr eaLnBrk="1" hangingPunct="1">
              <a:lnSpc>
                <a:spcPct val="80000"/>
              </a:lnSpc>
              <a:spcBef>
                <a:spcPct val="20000"/>
              </a:spcBef>
              <a:buClr>
                <a:srgbClr val="669900"/>
              </a:buClr>
              <a:buSzPct val="90000"/>
              <a:buFont typeface="Wingdings" pitchFamily="2" charset="2"/>
              <a:buNone/>
            </a:pPr>
            <a:r>
              <a:rPr lang="tr-TR" altLang="tr-TR" sz="1600" b="1" i="1">
                <a:solidFill>
                  <a:schemeClr val="hlink"/>
                </a:solidFill>
              </a:rPr>
              <a:t>6-AYAK KORUYUCULARI</a:t>
            </a:r>
          </a:p>
          <a:p>
            <a:pPr eaLnBrk="1" hangingPunct="1">
              <a:lnSpc>
                <a:spcPct val="80000"/>
              </a:lnSpc>
              <a:spcBef>
                <a:spcPct val="20000"/>
              </a:spcBef>
              <a:buClr>
                <a:srgbClr val="669900"/>
              </a:buClr>
              <a:buSzPct val="90000"/>
              <a:buFont typeface="Wingdings" pitchFamily="2" charset="2"/>
              <a:buNone/>
            </a:pPr>
            <a:endParaRPr lang="tr-TR" altLang="tr-TR" sz="1600" b="1" i="1">
              <a:solidFill>
                <a:schemeClr val="hlink"/>
              </a:solidFill>
            </a:endParaRPr>
          </a:p>
          <a:p>
            <a:pPr eaLnBrk="1" hangingPunct="1">
              <a:lnSpc>
                <a:spcPct val="80000"/>
              </a:lnSpc>
              <a:spcBef>
                <a:spcPct val="20000"/>
              </a:spcBef>
              <a:buClr>
                <a:srgbClr val="669900"/>
              </a:buClr>
              <a:buSzPct val="90000"/>
              <a:buFont typeface="Wingdings" pitchFamily="2" charset="2"/>
              <a:buNone/>
            </a:pPr>
            <a:r>
              <a:rPr lang="tr-TR" altLang="tr-TR" sz="1600" b="1" i="1">
                <a:solidFill>
                  <a:schemeClr val="hlink"/>
                </a:solidFill>
              </a:rPr>
              <a:t>7- DÜŞME ÖNLEYİCİLER</a:t>
            </a:r>
          </a:p>
          <a:p>
            <a:pPr eaLnBrk="1" hangingPunct="1">
              <a:lnSpc>
                <a:spcPct val="80000"/>
              </a:lnSpc>
              <a:spcBef>
                <a:spcPct val="20000"/>
              </a:spcBef>
              <a:buClr>
                <a:srgbClr val="669900"/>
              </a:buClr>
              <a:buSzPct val="90000"/>
              <a:buFont typeface="Wingdings" pitchFamily="2" charset="2"/>
              <a:buNone/>
            </a:pPr>
            <a:endParaRPr lang="tr-TR" altLang="tr-TR" sz="1600" b="1" i="1">
              <a:solidFill>
                <a:schemeClr val="hlink"/>
              </a:solidFill>
            </a:endParaRPr>
          </a:p>
          <a:p>
            <a:pPr eaLnBrk="1" hangingPunct="1">
              <a:lnSpc>
                <a:spcPct val="80000"/>
              </a:lnSpc>
              <a:spcBef>
                <a:spcPct val="20000"/>
              </a:spcBef>
              <a:buClr>
                <a:srgbClr val="669900"/>
              </a:buClr>
              <a:buSzPct val="90000"/>
              <a:buFont typeface="Wingdings" pitchFamily="2" charset="2"/>
              <a:buNone/>
            </a:pPr>
            <a:r>
              <a:rPr lang="tr-TR" altLang="tr-TR" sz="1600" b="1" i="1">
                <a:solidFill>
                  <a:schemeClr val="hlink"/>
                </a:solidFill>
              </a:rPr>
              <a:t>8-VÜCUT KORUYUCULARI</a:t>
            </a:r>
          </a:p>
          <a:p>
            <a:pPr eaLnBrk="1" hangingPunct="1">
              <a:lnSpc>
                <a:spcPct val="80000"/>
              </a:lnSpc>
              <a:spcBef>
                <a:spcPct val="20000"/>
              </a:spcBef>
              <a:buClr>
                <a:schemeClr val="accent2"/>
              </a:buClr>
              <a:buSzPct val="75000"/>
              <a:buFont typeface="Wingdings" pitchFamily="2" charset="2"/>
              <a:buNone/>
            </a:pPr>
            <a:r>
              <a:rPr lang="tr-TR" altLang="tr-TR" sz="1600">
                <a:solidFill>
                  <a:schemeClr val="hlink"/>
                </a:solidFill>
                <a:latin typeface="Times New Roman" pitchFamily="18" charset="0"/>
              </a:rPr>
              <a:t>     </a:t>
            </a:r>
          </a:p>
          <a:p>
            <a:pPr eaLnBrk="1" hangingPunct="1">
              <a:lnSpc>
                <a:spcPct val="80000"/>
              </a:lnSpc>
              <a:spcBef>
                <a:spcPct val="20000"/>
              </a:spcBef>
              <a:buClr>
                <a:schemeClr val="accent2"/>
              </a:buClr>
              <a:buSzPct val="75000"/>
              <a:buFont typeface="Wingdings" pitchFamily="2" charset="2"/>
              <a:buNone/>
            </a:pPr>
            <a:endParaRPr lang="tr-TR" altLang="tr-TR" sz="1600">
              <a:solidFill>
                <a:schemeClr val="hlink"/>
              </a:solidFill>
              <a:latin typeface="Times New Roman" pitchFamily="18" charset="0"/>
            </a:endParaRPr>
          </a:p>
        </p:txBody>
      </p:sp>
      <p:pic>
        <p:nvPicPr>
          <p:cNvPr id="19461" name="Picture 20" descr="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602" y="1773238"/>
            <a:ext cx="322421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36999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tr-TR" altLang="tr-TR" sz="4000" b="1"/>
              <a:t>1-BAŞ KORUYUCULAR</a:t>
            </a:r>
          </a:p>
        </p:txBody>
      </p:sp>
      <p:sp>
        <p:nvSpPr>
          <p:cNvPr id="20484" name="Rectangle 3"/>
          <p:cNvSpPr>
            <a:spLocks noGrp="1" noChangeArrowheads="1"/>
          </p:cNvSpPr>
          <p:nvPr>
            <p:ph type="body" sz="half" idx="1"/>
          </p:nvPr>
        </p:nvSpPr>
        <p:spPr>
          <a:xfrm>
            <a:off x="533402" y="1828800"/>
            <a:ext cx="4398963" cy="4038600"/>
          </a:xfrm>
        </p:spPr>
        <p:txBody>
          <a:bodyPr>
            <a:normAutofit/>
          </a:bodyPr>
          <a:lstStyle/>
          <a:p>
            <a:pPr eaLnBrk="1" hangingPunct="1">
              <a:buFont typeface="Wingdings" pitchFamily="2" charset="2"/>
              <a:buNone/>
            </a:pPr>
            <a:r>
              <a:rPr lang="tr-TR" altLang="tr-TR" sz="2700" dirty="0" err="1"/>
              <a:t>BaşYaralanmaSebepleri</a:t>
            </a:r>
            <a:r>
              <a:rPr lang="tr-TR" altLang="tr-TR" sz="2700" dirty="0"/>
              <a:t>:</a:t>
            </a:r>
          </a:p>
          <a:p>
            <a:pPr eaLnBrk="1" hangingPunct="1">
              <a:buFont typeface="Wingdings" pitchFamily="2" charset="2"/>
              <a:buNone/>
            </a:pPr>
            <a:r>
              <a:rPr lang="tr-TR" altLang="tr-TR" sz="1600" i="1" dirty="0"/>
              <a:t>Nesnelerin düşmesi</a:t>
            </a:r>
          </a:p>
          <a:p>
            <a:pPr eaLnBrk="1" hangingPunct="1">
              <a:spcBef>
                <a:spcPct val="35000"/>
              </a:spcBef>
              <a:buFont typeface="Wingdings" pitchFamily="2" charset="2"/>
              <a:buNone/>
            </a:pPr>
            <a:r>
              <a:rPr lang="tr-TR" altLang="tr-TR" sz="1600" i="1" dirty="0"/>
              <a:t>Başı boru veya kirişler gibi nesnelere vurma</a:t>
            </a:r>
          </a:p>
          <a:p>
            <a:pPr eaLnBrk="1" hangingPunct="1">
              <a:spcBef>
                <a:spcPct val="35000"/>
              </a:spcBef>
              <a:buFont typeface="Wingdings" pitchFamily="2" charset="2"/>
              <a:buNone/>
            </a:pPr>
            <a:r>
              <a:rPr lang="tr-TR" altLang="tr-TR" sz="1600" i="1" dirty="0"/>
              <a:t>Elektrik şebekesi veya bileşenleri ile temas</a:t>
            </a:r>
          </a:p>
          <a:p>
            <a:pPr eaLnBrk="1" hangingPunct="1">
              <a:spcBef>
                <a:spcPct val="35000"/>
              </a:spcBef>
              <a:buFont typeface="Wingdings" pitchFamily="2" charset="2"/>
              <a:buNone/>
            </a:pPr>
            <a:r>
              <a:rPr lang="tr-TR" altLang="tr-TR" sz="2700" i="1" dirty="0"/>
              <a:t>BARETLER:</a:t>
            </a:r>
          </a:p>
          <a:p>
            <a:pPr eaLnBrk="1" hangingPunct="1">
              <a:spcBef>
                <a:spcPct val="35000"/>
              </a:spcBef>
              <a:buFont typeface="Wingdings" pitchFamily="2" charset="2"/>
              <a:buNone/>
            </a:pPr>
            <a:r>
              <a:rPr lang="tr-TR" altLang="tr-TR" sz="1800" i="1" dirty="0"/>
              <a:t>Endüstride (madenler, inşaat sahaları</a:t>
            </a:r>
          </a:p>
          <a:p>
            <a:pPr eaLnBrk="1" hangingPunct="1">
              <a:spcBef>
                <a:spcPct val="35000"/>
              </a:spcBef>
              <a:buFont typeface="Wingdings" pitchFamily="2" charset="2"/>
              <a:buNone/>
            </a:pPr>
            <a:r>
              <a:rPr lang="tr-TR" altLang="tr-TR" sz="1800" i="1" dirty="0"/>
              <a:t>ve diğer endüstriyel  alanlarda) kullanılan</a:t>
            </a:r>
          </a:p>
          <a:p>
            <a:pPr eaLnBrk="1" hangingPunct="1">
              <a:spcBef>
                <a:spcPct val="35000"/>
              </a:spcBef>
              <a:buFont typeface="Wingdings" pitchFamily="2" charset="2"/>
              <a:buNone/>
            </a:pPr>
            <a:r>
              <a:rPr lang="tr-TR" altLang="tr-TR" sz="1800" i="1" dirty="0"/>
              <a:t>koruyucu baretler en çok</a:t>
            </a:r>
          </a:p>
          <a:p>
            <a:pPr eaLnBrk="1" hangingPunct="1">
              <a:spcBef>
                <a:spcPct val="35000"/>
              </a:spcBef>
              <a:buFont typeface="Wingdings" pitchFamily="2" charset="2"/>
              <a:buNone/>
            </a:pPr>
            <a:r>
              <a:rPr lang="tr-TR" altLang="tr-TR" sz="1800" i="1" dirty="0"/>
              <a:t>kullanılan baş koruması tipidir. Avrupa</a:t>
            </a:r>
          </a:p>
          <a:p>
            <a:pPr eaLnBrk="1" hangingPunct="1">
              <a:spcBef>
                <a:spcPct val="35000"/>
              </a:spcBef>
              <a:buFont typeface="Wingdings" pitchFamily="2" charset="2"/>
              <a:buNone/>
            </a:pPr>
            <a:r>
              <a:rPr lang="tr-TR" altLang="tr-TR" sz="1800" i="1" dirty="0"/>
              <a:t>Birliği Standartlarına uygun olmalıdır</a:t>
            </a:r>
          </a:p>
          <a:p>
            <a:pPr eaLnBrk="1" hangingPunct="1">
              <a:spcBef>
                <a:spcPct val="35000"/>
              </a:spcBef>
              <a:buFont typeface="Wingdings" pitchFamily="2" charset="2"/>
              <a:buNone/>
            </a:pPr>
            <a:r>
              <a:rPr lang="tr-TR" altLang="tr-TR" sz="1800" i="1" dirty="0"/>
              <a:t>(EN 397). </a:t>
            </a: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51</a:t>
            </a:fld>
            <a:endParaRPr lang="tr-TR"/>
          </a:p>
        </p:txBody>
      </p:sp>
      <p:pic>
        <p:nvPicPr>
          <p:cNvPr id="20485" name="Picture 16" descr="200702042329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7" y="1773240"/>
            <a:ext cx="2303463"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8" descr="bertrand-miner">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4852" y="3644900"/>
            <a:ext cx="18700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95611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tr-TR" altLang="tr-TR" sz="4000" b="1"/>
              <a:t>1-BAŞ KORUYUCULAR</a:t>
            </a:r>
          </a:p>
        </p:txBody>
      </p:sp>
      <p:sp>
        <p:nvSpPr>
          <p:cNvPr id="138243" name="Rectangle 3"/>
          <p:cNvSpPr>
            <a:spLocks noGrp="1" noChangeArrowheads="1"/>
          </p:cNvSpPr>
          <p:nvPr>
            <p:ph type="body" sz="half" idx="1"/>
          </p:nvPr>
        </p:nvSpPr>
        <p:spPr>
          <a:xfrm>
            <a:off x="467544" y="1484784"/>
            <a:ext cx="5118100" cy="4038600"/>
          </a:xfrm>
        </p:spPr>
        <p:txBody>
          <a:bodyPr>
            <a:noAutofit/>
          </a:bodyPr>
          <a:lstStyle/>
          <a:p>
            <a:pPr eaLnBrk="1" hangingPunct="1">
              <a:lnSpc>
                <a:spcPct val="110000"/>
              </a:lnSpc>
              <a:buFont typeface="Wingdings" pitchFamily="2" charset="2"/>
              <a:buNone/>
              <a:defRPr/>
            </a:pPr>
            <a:r>
              <a:rPr lang="tr-TR" sz="1800" b="1" dirty="0">
                <a:solidFill>
                  <a:schemeClr val="hlink"/>
                </a:solidFill>
              </a:rPr>
              <a:t>Uygun Baş Korumasının Seçimi</a:t>
            </a:r>
            <a:r>
              <a:rPr lang="tr-TR" b="1" dirty="0" smtClean="0">
                <a:solidFill>
                  <a:schemeClr val="hlink"/>
                </a:solidFill>
              </a:rPr>
              <a:t> </a:t>
            </a:r>
            <a:endParaRPr lang="tr-TR" sz="1800" i="1" dirty="0">
              <a:solidFill>
                <a:schemeClr val="hlink"/>
              </a:solidFill>
            </a:endParaRPr>
          </a:p>
          <a:p>
            <a:pPr eaLnBrk="1" hangingPunct="1">
              <a:lnSpc>
                <a:spcPct val="110000"/>
              </a:lnSpc>
              <a:buFont typeface="Wingdings" pitchFamily="2" charset="2"/>
              <a:buNone/>
              <a:defRPr/>
            </a:pPr>
            <a:r>
              <a:rPr lang="tr-TR" sz="1600" i="1" dirty="0"/>
              <a:t>* Kullanıcının kafa yapısına uygun olmalı</a:t>
            </a:r>
          </a:p>
          <a:p>
            <a:pPr eaLnBrk="1" hangingPunct="1">
              <a:lnSpc>
                <a:spcPct val="110000"/>
              </a:lnSpc>
              <a:buFont typeface="Wingdings" pitchFamily="2" charset="2"/>
              <a:buNone/>
              <a:defRPr/>
            </a:pPr>
            <a:r>
              <a:rPr lang="tr-TR" sz="1600" i="1" dirty="0"/>
              <a:t>* Ayarlanabilir baş , ense ve çene kayışı</a:t>
            </a:r>
          </a:p>
          <a:p>
            <a:pPr eaLnBrk="1" hangingPunct="1">
              <a:lnSpc>
                <a:spcPct val="110000"/>
              </a:lnSpc>
              <a:buFont typeface="Wingdings" pitchFamily="2" charset="2"/>
              <a:buNone/>
              <a:defRPr/>
            </a:pPr>
            <a:r>
              <a:rPr lang="tr-TR" sz="1600" i="1" dirty="0"/>
              <a:t>  olmalı.</a:t>
            </a:r>
          </a:p>
          <a:p>
            <a:pPr eaLnBrk="1" hangingPunct="1">
              <a:lnSpc>
                <a:spcPct val="110000"/>
              </a:lnSpc>
              <a:buFont typeface="Wingdings" pitchFamily="2" charset="2"/>
              <a:buNone/>
              <a:defRPr/>
            </a:pPr>
            <a:r>
              <a:rPr lang="tr-TR" sz="1600" i="1" dirty="0"/>
              <a:t>* Yapılan işe uygun olmalı</a:t>
            </a:r>
          </a:p>
          <a:p>
            <a:pPr eaLnBrk="1" hangingPunct="1">
              <a:lnSpc>
                <a:spcPct val="110000"/>
              </a:lnSpc>
              <a:buFont typeface="Wingdings" pitchFamily="2" charset="2"/>
              <a:buNone/>
              <a:defRPr/>
            </a:pPr>
            <a:r>
              <a:rPr lang="tr-TR" sz="1600" i="1" dirty="0"/>
              <a:t>* Yapılan işe engel olmamalı</a:t>
            </a:r>
          </a:p>
          <a:p>
            <a:pPr eaLnBrk="1" hangingPunct="1">
              <a:lnSpc>
                <a:spcPct val="110000"/>
              </a:lnSpc>
              <a:buFont typeface="Wingdings" pitchFamily="2" charset="2"/>
              <a:buNone/>
              <a:defRPr/>
            </a:pPr>
            <a:r>
              <a:rPr lang="tr-TR" sz="1600" i="1" dirty="0"/>
              <a:t>* Diğer koruyucu ekipmanlarla birlikte</a:t>
            </a:r>
          </a:p>
          <a:p>
            <a:pPr eaLnBrk="1" hangingPunct="1">
              <a:lnSpc>
                <a:spcPct val="110000"/>
              </a:lnSpc>
              <a:buFont typeface="Wingdings" pitchFamily="2" charset="2"/>
              <a:buNone/>
              <a:defRPr/>
            </a:pPr>
            <a:r>
              <a:rPr lang="tr-TR" sz="1600" i="1" dirty="0"/>
              <a:t>  kullanılabilmeli</a:t>
            </a:r>
            <a:endParaRPr lang="tr-TR" sz="1800" i="1" dirty="0"/>
          </a:p>
          <a:p>
            <a:pPr eaLnBrk="1" hangingPunct="1">
              <a:lnSpc>
                <a:spcPct val="110000"/>
              </a:lnSpc>
              <a:buFont typeface="Wingdings" pitchFamily="2" charset="2"/>
              <a:buNone/>
              <a:defRPr/>
            </a:pPr>
            <a:r>
              <a:rPr lang="tr-TR" sz="1800" i="1" dirty="0">
                <a:solidFill>
                  <a:schemeClr val="hlink"/>
                </a:solidFill>
              </a:rPr>
              <a:t>Bakım</a:t>
            </a:r>
          </a:p>
          <a:p>
            <a:pPr eaLnBrk="1" hangingPunct="1">
              <a:lnSpc>
                <a:spcPct val="110000"/>
              </a:lnSpc>
              <a:buFont typeface="Wingdings" pitchFamily="2" charset="2"/>
              <a:buNone/>
              <a:defRPr/>
            </a:pPr>
            <a:r>
              <a:rPr lang="tr-TR" sz="1600" i="1" dirty="0">
                <a:solidFill>
                  <a:schemeClr val="hlink"/>
                </a:solidFill>
              </a:rPr>
              <a:t>Baretlerin bakımı düzenli yapılmalı, iyi koşullarda</a:t>
            </a:r>
          </a:p>
          <a:p>
            <a:pPr eaLnBrk="1" hangingPunct="1">
              <a:lnSpc>
                <a:spcPct val="110000"/>
              </a:lnSpc>
              <a:buFont typeface="Wingdings" pitchFamily="2" charset="2"/>
              <a:buNone/>
              <a:defRPr/>
            </a:pPr>
            <a:r>
              <a:rPr lang="tr-TR" sz="1600" i="1" dirty="0">
                <a:solidFill>
                  <a:schemeClr val="hlink"/>
                </a:solidFill>
              </a:rPr>
              <a:t>saklanmalı ve görsel olarak denetlenmelidir.</a:t>
            </a:r>
          </a:p>
          <a:p>
            <a:pPr eaLnBrk="1" hangingPunct="1">
              <a:lnSpc>
                <a:spcPct val="110000"/>
              </a:lnSpc>
              <a:buFont typeface="Wingdings" pitchFamily="2" charset="2"/>
              <a:buNone/>
              <a:defRPr/>
            </a:pPr>
            <a:r>
              <a:rPr lang="tr-TR" sz="1800" i="1" dirty="0">
                <a:solidFill>
                  <a:schemeClr val="hlink"/>
                </a:solidFill>
              </a:rPr>
              <a:t>Değiştirilmesi</a:t>
            </a:r>
          </a:p>
          <a:p>
            <a:pPr eaLnBrk="1" hangingPunct="1">
              <a:lnSpc>
                <a:spcPct val="110000"/>
              </a:lnSpc>
              <a:buFont typeface="Wingdings" pitchFamily="2" charset="2"/>
              <a:buNone/>
              <a:defRPr/>
            </a:pPr>
            <a:r>
              <a:rPr lang="tr-TR" sz="1600" i="1" dirty="0"/>
              <a:t>Baş Koruması üretici tarafından önerilen aralıklarda</a:t>
            </a:r>
          </a:p>
          <a:p>
            <a:pPr eaLnBrk="1" hangingPunct="1">
              <a:lnSpc>
                <a:spcPct val="110000"/>
              </a:lnSpc>
              <a:buFont typeface="Wingdings" pitchFamily="2" charset="2"/>
              <a:buNone/>
              <a:defRPr/>
            </a:pPr>
            <a:r>
              <a:rPr lang="tr-TR" sz="1600" i="1" dirty="0"/>
              <a:t>veya hasar gördüğünde değiştirilmelidir.</a:t>
            </a:r>
          </a:p>
          <a:p>
            <a:pPr eaLnBrk="1" hangingPunct="1">
              <a:lnSpc>
                <a:spcPct val="110000"/>
              </a:lnSpc>
              <a:buFont typeface="Wingdings" pitchFamily="2" charset="2"/>
              <a:buNone/>
              <a:defRPr/>
            </a:pPr>
            <a:endParaRPr lang="tr-TR" sz="1600" i="1" dirty="0">
              <a:solidFill>
                <a:schemeClr val="hlink"/>
              </a:solidFill>
            </a:endParaRP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52</a:t>
            </a:fld>
            <a:endParaRPr lang="tr-TR"/>
          </a:p>
        </p:txBody>
      </p:sp>
      <p:pic>
        <p:nvPicPr>
          <p:cNvPr id="21509" name="Picture 5" descr="200702042329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7" y="1773240"/>
            <a:ext cx="2303463"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descr="bertrand-miner">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4852" y="3644900"/>
            <a:ext cx="18700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12658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endParaRPr lang="tr-TR"/>
          </a:p>
        </p:txBody>
      </p:sp>
      <p:sp>
        <p:nvSpPr>
          <p:cNvPr id="5" name="Slayt Numarası Yer Tutucusu 4"/>
          <p:cNvSpPr>
            <a:spLocks noGrp="1"/>
          </p:cNvSpPr>
          <p:nvPr>
            <p:ph type="sldNum" sz="quarter" idx="12"/>
          </p:nvPr>
        </p:nvSpPr>
        <p:spPr/>
        <p:txBody>
          <a:bodyPr/>
          <a:lstStyle/>
          <a:p>
            <a:fld id="{A427530A-A503-4F46-BAEC-AA74D2EFDD5B}" type="slidenum">
              <a:rPr lang="tr-TR" smtClean="0"/>
              <a:t>53</a:t>
            </a:fld>
            <a:endParaRPr lang="tr-TR"/>
          </a:p>
        </p:txBody>
      </p:sp>
      <p:pic>
        <p:nvPicPr>
          <p:cNvPr id="43011" name="Picture 3"/>
          <p:cNvPicPr>
            <a:picLocks noChangeAspect="1" noChangeArrowheads="1"/>
          </p:cNvPicPr>
          <p:nvPr/>
        </p:nvPicPr>
        <p:blipFill>
          <a:blip r:embed="rId2" cstate="print"/>
          <a:srcRect/>
          <a:stretch>
            <a:fillRect/>
          </a:stretch>
        </p:blipFill>
        <p:spPr bwMode="auto">
          <a:xfrm rot="5400000">
            <a:off x="1362753" y="-543714"/>
            <a:ext cx="6243757" cy="8061437"/>
          </a:xfrm>
          <a:prstGeom prst="rect">
            <a:avLst/>
          </a:prstGeom>
          <a:noFill/>
          <a:ln w="9525">
            <a:noFill/>
            <a:miter lim="800000"/>
            <a:headEnd/>
            <a:tailEnd/>
          </a:ln>
        </p:spPr>
      </p:pic>
    </p:spTree>
    <p:extLst>
      <p:ext uri="{BB962C8B-B14F-4D97-AF65-F5344CB8AC3E}">
        <p14:creationId xmlns:p14="http://schemas.microsoft.com/office/powerpoint/2010/main" val="16683067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060575"/>
            <a:ext cx="8072438"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533400" y="928688"/>
            <a:ext cx="8153400" cy="571500"/>
          </a:xfrm>
          <a:prstGeom prst="rect">
            <a:avLst/>
          </a:prstGeom>
        </p:spPr>
        <p:txBody>
          <a:bodyPr/>
          <a:lstStyle/>
          <a:p>
            <a:pPr>
              <a:lnSpc>
                <a:spcPct val="80000"/>
              </a:lnSpc>
              <a:defRPr/>
            </a:pPr>
            <a:r>
              <a:rPr lang="tr-TR" sz="4000" b="1" kern="0" dirty="0">
                <a:solidFill>
                  <a:schemeClr val="tx2"/>
                </a:solidFill>
                <a:latin typeface="+mj-lt"/>
                <a:ea typeface="+mj-ea"/>
                <a:cs typeface="+mj-cs"/>
              </a:rPr>
              <a:t>1-BAŞ KORUYUCULAR</a:t>
            </a:r>
          </a:p>
        </p:txBody>
      </p:sp>
      <p:sp>
        <p:nvSpPr>
          <p:cNvPr id="3" name="Slayt Numarası Yer Tutucusu 2"/>
          <p:cNvSpPr>
            <a:spLocks noGrp="1"/>
          </p:cNvSpPr>
          <p:nvPr>
            <p:ph type="sldNum" sz="quarter" idx="12"/>
          </p:nvPr>
        </p:nvSpPr>
        <p:spPr/>
        <p:txBody>
          <a:bodyPr/>
          <a:lstStyle/>
          <a:p>
            <a:fld id="{A427530A-A503-4F46-BAEC-AA74D2EFDD5B}" type="slidenum">
              <a:rPr lang="tr-TR" smtClean="0"/>
              <a:t>54</a:t>
            </a:fld>
            <a:endParaRPr lang="tr-TR"/>
          </a:p>
        </p:txBody>
      </p:sp>
    </p:spTree>
    <p:extLst>
      <p:ext uri="{BB962C8B-B14F-4D97-AF65-F5344CB8AC3E}">
        <p14:creationId xmlns:p14="http://schemas.microsoft.com/office/powerpoint/2010/main" val="18117498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tr-TR" altLang="tr-TR" sz="4000" b="1"/>
              <a:t>2-</a:t>
            </a:r>
            <a:r>
              <a:rPr lang="en-US" altLang="tr-TR" sz="4000" b="1"/>
              <a:t>KULAK</a:t>
            </a:r>
            <a:r>
              <a:rPr lang="tr-TR" altLang="tr-TR" sz="4000" b="1"/>
              <a:t> KORUYUCULAR</a:t>
            </a:r>
          </a:p>
        </p:txBody>
      </p:sp>
      <p:sp>
        <p:nvSpPr>
          <p:cNvPr id="140291" name="Rectangle 3"/>
          <p:cNvSpPr>
            <a:spLocks noGrp="1" noChangeArrowheads="1"/>
          </p:cNvSpPr>
          <p:nvPr>
            <p:ph type="body" sz="half" idx="1"/>
          </p:nvPr>
        </p:nvSpPr>
        <p:spPr>
          <a:xfrm>
            <a:off x="533400" y="1828800"/>
            <a:ext cx="5118100" cy="4038600"/>
          </a:xfrm>
        </p:spPr>
        <p:txBody>
          <a:bodyPr>
            <a:normAutofit fontScale="92500" lnSpcReduction="10000"/>
          </a:bodyPr>
          <a:lstStyle/>
          <a:p>
            <a:pPr eaLnBrk="1" hangingPunct="1">
              <a:lnSpc>
                <a:spcPct val="80000"/>
              </a:lnSpc>
              <a:buFont typeface="Wingdings" pitchFamily="2" charset="2"/>
              <a:buNone/>
              <a:defRPr/>
            </a:pPr>
            <a:r>
              <a:rPr lang="tr-TR" sz="1800" dirty="0">
                <a:solidFill>
                  <a:schemeClr val="hlink"/>
                </a:solidFill>
              </a:rPr>
              <a:t>Gürültü </a:t>
            </a:r>
            <a:r>
              <a:rPr lang="tr-TR" sz="1800" dirty="0" err="1">
                <a:solidFill>
                  <a:schemeClr val="hlink"/>
                </a:solidFill>
              </a:rPr>
              <a:t>maruziyeti</a:t>
            </a:r>
            <a:r>
              <a:rPr lang="tr-TR" sz="1800" dirty="0">
                <a:solidFill>
                  <a:schemeClr val="hlink"/>
                </a:solidFill>
              </a:rPr>
              <a:t>, en düşük </a:t>
            </a:r>
            <a:r>
              <a:rPr lang="tr-TR" sz="1800" dirty="0" err="1">
                <a:solidFill>
                  <a:schemeClr val="hlink"/>
                </a:solidFill>
              </a:rPr>
              <a:t>maruziyet</a:t>
            </a:r>
            <a:r>
              <a:rPr lang="tr-TR" sz="1800" dirty="0">
                <a:solidFill>
                  <a:schemeClr val="hlink"/>
                </a:solidFill>
              </a:rPr>
              <a:t> etkin</a:t>
            </a:r>
          </a:p>
          <a:p>
            <a:pPr eaLnBrk="1" hangingPunct="1">
              <a:lnSpc>
                <a:spcPct val="80000"/>
              </a:lnSpc>
              <a:buFont typeface="Wingdings" pitchFamily="2" charset="2"/>
              <a:buNone/>
              <a:defRPr/>
            </a:pPr>
            <a:r>
              <a:rPr lang="tr-TR" sz="1800" dirty="0">
                <a:solidFill>
                  <a:schemeClr val="hlink"/>
                </a:solidFill>
              </a:rPr>
              <a:t>değeri olan 80 </a:t>
            </a:r>
            <a:r>
              <a:rPr lang="tr-TR" sz="1800" dirty="0" err="1">
                <a:solidFill>
                  <a:schemeClr val="hlink"/>
                </a:solidFill>
              </a:rPr>
              <a:t>dB</a:t>
            </a:r>
            <a:r>
              <a:rPr lang="tr-TR" sz="1800" dirty="0">
                <a:solidFill>
                  <a:schemeClr val="hlink"/>
                </a:solidFill>
              </a:rPr>
              <a:t> (A) aştığında, işveren kulak</a:t>
            </a:r>
          </a:p>
          <a:p>
            <a:pPr eaLnBrk="1" hangingPunct="1">
              <a:lnSpc>
                <a:spcPct val="80000"/>
              </a:lnSpc>
              <a:buFont typeface="Wingdings" pitchFamily="2" charset="2"/>
              <a:buNone/>
              <a:defRPr/>
            </a:pPr>
            <a:r>
              <a:rPr lang="tr-TR" sz="1800" dirty="0">
                <a:solidFill>
                  <a:schemeClr val="hlink"/>
                </a:solidFill>
              </a:rPr>
              <a:t>koruyucuları sağlayarak işçilerin kullanımına</a:t>
            </a:r>
          </a:p>
          <a:p>
            <a:pPr eaLnBrk="1" hangingPunct="1">
              <a:lnSpc>
                <a:spcPct val="80000"/>
              </a:lnSpc>
              <a:buFont typeface="Wingdings" pitchFamily="2" charset="2"/>
              <a:buNone/>
              <a:defRPr/>
            </a:pPr>
            <a:r>
              <a:rPr lang="tr-TR" sz="1800" u="sng" dirty="0"/>
              <a:t>hazır halde </a:t>
            </a:r>
            <a:r>
              <a:rPr lang="tr-TR" sz="1800" dirty="0">
                <a:solidFill>
                  <a:schemeClr val="bg1">
                    <a:lumMod val="60000"/>
                    <a:lumOff val="40000"/>
                  </a:schemeClr>
                </a:solidFill>
              </a:rPr>
              <a:t>bulunduracaktır</a:t>
            </a:r>
            <a:r>
              <a:rPr lang="tr-TR" sz="1800" dirty="0">
                <a:solidFill>
                  <a:schemeClr val="hlink"/>
                </a:solidFill>
              </a:rPr>
              <a:t>.</a:t>
            </a:r>
          </a:p>
          <a:p>
            <a:pPr eaLnBrk="1" hangingPunct="1">
              <a:lnSpc>
                <a:spcPct val="80000"/>
              </a:lnSpc>
              <a:buFont typeface="Wingdings" pitchFamily="2" charset="2"/>
              <a:buNone/>
              <a:defRPr/>
            </a:pPr>
            <a:endParaRPr lang="tr-TR" sz="1800" dirty="0">
              <a:solidFill>
                <a:schemeClr val="hlink"/>
              </a:solidFill>
            </a:endParaRPr>
          </a:p>
          <a:p>
            <a:pPr eaLnBrk="1" hangingPunct="1">
              <a:lnSpc>
                <a:spcPct val="80000"/>
              </a:lnSpc>
              <a:buFont typeface="Wingdings" pitchFamily="2" charset="2"/>
              <a:buNone/>
              <a:defRPr/>
            </a:pPr>
            <a:r>
              <a:rPr lang="tr-TR" sz="1800" dirty="0">
                <a:solidFill>
                  <a:schemeClr val="hlink"/>
                </a:solidFill>
              </a:rPr>
              <a:t>Gürültü </a:t>
            </a:r>
            <a:r>
              <a:rPr lang="tr-TR" sz="1800" dirty="0" err="1">
                <a:solidFill>
                  <a:schemeClr val="hlink"/>
                </a:solidFill>
              </a:rPr>
              <a:t>maruziyeti</a:t>
            </a:r>
            <a:r>
              <a:rPr lang="tr-TR" sz="1800" dirty="0">
                <a:solidFill>
                  <a:schemeClr val="hlink"/>
                </a:solidFill>
              </a:rPr>
              <a:t> en yüksek </a:t>
            </a:r>
            <a:r>
              <a:rPr lang="tr-TR" sz="1800" dirty="0" err="1">
                <a:solidFill>
                  <a:schemeClr val="hlink"/>
                </a:solidFill>
              </a:rPr>
              <a:t>maruziyet</a:t>
            </a:r>
            <a:r>
              <a:rPr lang="tr-TR" sz="1800" dirty="0">
                <a:solidFill>
                  <a:schemeClr val="hlink"/>
                </a:solidFill>
              </a:rPr>
              <a:t> etkin</a:t>
            </a:r>
          </a:p>
          <a:p>
            <a:pPr eaLnBrk="1" hangingPunct="1">
              <a:lnSpc>
                <a:spcPct val="80000"/>
              </a:lnSpc>
              <a:buFont typeface="Wingdings" pitchFamily="2" charset="2"/>
              <a:buNone/>
              <a:defRPr/>
            </a:pPr>
            <a:r>
              <a:rPr lang="tr-TR" sz="1800" dirty="0">
                <a:solidFill>
                  <a:schemeClr val="hlink"/>
                </a:solidFill>
              </a:rPr>
              <a:t>değeri olan 85 </a:t>
            </a:r>
            <a:r>
              <a:rPr lang="tr-TR" sz="1800" dirty="0" err="1">
                <a:solidFill>
                  <a:schemeClr val="hlink"/>
                </a:solidFill>
              </a:rPr>
              <a:t>dB</a:t>
            </a:r>
            <a:r>
              <a:rPr lang="tr-TR" sz="1800" dirty="0">
                <a:solidFill>
                  <a:schemeClr val="hlink"/>
                </a:solidFill>
              </a:rPr>
              <a:t> (A) ulaştığında ya da bu</a:t>
            </a:r>
          </a:p>
          <a:p>
            <a:pPr eaLnBrk="1" hangingPunct="1">
              <a:lnSpc>
                <a:spcPct val="80000"/>
              </a:lnSpc>
              <a:buFont typeface="Wingdings" pitchFamily="2" charset="2"/>
              <a:buNone/>
              <a:defRPr/>
            </a:pPr>
            <a:r>
              <a:rPr lang="tr-TR" sz="1800" dirty="0">
                <a:solidFill>
                  <a:schemeClr val="hlink"/>
                </a:solidFill>
              </a:rPr>
              <a:t>değerleri aştığında, kulak koruyucuları</a:t>
            </a:r>
          </a:p>
          <a:p>
            <a:pPr eaLnBrk="1" hangingPunct="1">
              <a:lnSpc>
                <a:spcPct val="80000"/>
              </a:lnSpc>
              <a:buFont typeface="Wingdings" pitchFamily="2" charset="2"/>
              <a:buNone/>
              <a:defRPr/>
            </a:pPr>
            <a:r>
              <a:rPr lang="tr-TR" sz="1800" dirty="0"/>
              <a:t>kullanılacaktır.</a:t>
            </a:r>
          </a:p>
          <a:p>
            <a:pPr eaLnBrk="1" hangingPunct="1">
              <a:lnSpc>
                <a:spcPct val="80000"/>
              </a:lnSpc>
              <a:buFont typeface="Wingdings" pitchFamily="2" charset="2"/>
              <a:buNone/>
              <a:defRPr/>
            </a:pPr>
            <a:endParaRPr lang="en-US" sz="1800" dirty="0">
              <a:solidFill>
                <a:schemeClr val="hlink"/>
              </a:solidFill>
            </a:endParaRPr>
          </a:p>
          <a:p>
            <a:pPr eaLnBrk="1" hangingPunct="1">
              <a:lnSpc>
                <a:spcPct val="80000"/>
              </a:lnSpc>
              <a:buFont typeface="Wingdings" pitchFamily="2" charset="2"/>
              <a:buNone/>
              <a:defRPr/>
            </a:pPr>
            <a:r>
              <a:rPr lang="tr-TR" sz="1800" b="1" dirty="0">
                <a:solidFill>
                  <a:schemeClr val="hlink"/>
                </a:solidFill>
                <a:effectLst>
                  <a:outerShdw blurRad="38100" dist="38100" dir="2700000" algn="tl">
                    <a:srgbClr val="000000"/>
                  </a:outerShdw>
                </a:effectLst>
              </a:rPr>
              <a:t>Kulak Koru</a:t>
            </a:r>
            <a:r>
              <a:rPr lang="en-US" sz="1800" b="1" dirty="0" err="1">
                <a:solidFill>
                  <a:schemeClr val="hlink"/>
                </a:solidFill>
                <a:effectLst>
                  <a:outerShdw blurRad="38100" dist="38100" dir="2700000" algn="tl">
                    <a:srgbClr val="000000"/>
                  </a:outerShdw>
                </a:effectLst>
              </a:rPr>
              <a:t>yucular</a:t>
            </a:r>
            <a:r>
              <a:rPr lang="tr-TR" sz="1800" b="1" dirty="0">
                <a:solidFill>
                  <a:schemeClr val="hlink"/>
                </a:solidFill>
                <a:effectLst>
                  <a:outerShdw blurRad="38100" dist="38100" dir="2700000" algn="tl">
                    <a:srgbClr val="000000"/>
                  </a:outerShdw>
                </a:effectLst>
              </a:rPr>
              <a:t>ı</a:t>
            </a:r>
          </a:p>
          <a:p>
            <a:pPr eaLnBrk="1" hangingPunct="1">
              <a:lnSpc>
                <a:spcPct val="80000"/>
              </a:lnSpc>
              <a:buFontTx/>
              <a:buChar char="•"/>
              <a:defRPr/>
            </a:pPr>
            <a:r>
              <a:rPr lang="tr-TR" sz="1600" dirty="0">
                <a:solidFill>
                  <a:schemeClr val="hlink"/>
                </a:solidFill>
                <a:effectLst>
                  <a:outerShdw blurRad="38100" dist="38100" dir="2700000" algn="tl">
                    <a:srgbClr val="000000"/>
                  </a:outerShdw>
                </a:effectLst>
              </a:rPr>
              <a:t>Kulak</a:t>
            </a:r>
            <a:r>
              <a:rPr lang="en-US" sz="1600" dirty="0">
                <a:solidFill>
                  <a:schemeClr val="hlink"/>
                </a:solidFill>
                <a:effectLst>
                  <a:outerShdw blurRad="38100" dist="38100" dir="2700000" algn="tl">
                    <a:srgbClr val="000000"/>
                  </a:outerShdw>
                </a:effectLst>
              </a:rPr>
              <a:t> T</a:t>
            </a:r>
            <a:r>
              <a:rPr lang="tr-TR" sz="1600" dirty="0" err="1">
                <a:solidFill>
                  <a:schemeClr val="hlink"/>
                </a:solidFill>
                <a:effectLst>
                  <a:outerShdw blurRad="38100" dist="38100" dir="2700000" algn="tl">
                    <a:srgbClr val="000000"/>
                  </a:outerShdw>
                </a:effectLst>
              </a:rPr>
              <a:t>ıkaçları</a:t>
            </a:r>
            <a:r>
              <a:rPr lang="en-US" sz="1600" dirty="0">
                <a:solidFill>
                  <a:schemeClr val="hlink"/>
                </a:solidFill>
                <a:effectLst>
                  <a:outerShdw blurRad="38100" dist="38100" dir="2700000" algn="tl">
                    <a:srgbClr val="000000"/>
                  </a:outerShdw>
                </a:effectLst>
              </a:rPr>
              <a:t> (EN 352-2)</a:t>
            </a:r>
            <a:endParaRPr lang="tr-TR" sz="1600" dirty="0">
              <a:solidFill>
                <a:schemeClr val="hlink"/>
              </a:solidFill>
              <a:effectLst>
                <a:outerShdw blurRad="38100" dist="38100" dir="2700000" algn="tl">
                  <a:srgbClr val="000000"/>
                </a:outerShdw>
              </a:effectLst>
            </a:endParaRPr>
          </a:p>
          <a:p>
            <a:pPr eaLnBrk="1" hangingPunct="1">
              <a:lnSpc>
                <a:spcPct val="80000"/>
              </a:lnSpc>
              <a:buFontTx/>
              <a:buChar char="•"/>
              <a:defRPr/>
            </a:pPr>
            <a:r>
              <a:rPr lang="tr-TR" sz="1600" dirty="0">
                <a:solidFill>
                  <a:schemeClr val="hlink"/>
                </a:solidFill>
                <a:effectLst>
                  <a:outerShdw blurRad="38100" dist="38100" dir="2700000" algn="tl">
                    <a:srgbClr val="000000"/>
                  </a:outerShdw>
                </a:effectLst>
              </a:rPr>
              <a:t>Kulaklıklar</a:t>
            </a:r>
            <a:r>
              <a:rPr lang="en-US" sz="1600" dirty="0">
                <a:solidFill>
                  <a:schemeClr val="hlink"/>
                </a:solidFill>
                <a:effectLst>
                  <a:outerShdw blurRad="38100" dist="38100" dir="2700000" algn="tl">
                    <a:srgbClr val="000000"/>
                  </a:outerShdw>
                </a:effectLst>
              </a:rPr>
              <a:t> (EN 352-3)</a:t>
            </a:r>
            <a:endParaRPr lang="tr-TR" sz="1600" dirty="0">
              <a:solidFill>
                <a:schemeClr val="hlink"/>
              </a:solidFill>
              <a:effectLst>
                <a:outerShdw blurRad="38100" dist="38100" dir="2700000" algn="tl">
                  <a:srgbClr val="000000"/>
                </a:outerShdw>
              </a:effectLst>
            </a:endParaRPr>
          </a:p>
          <a:p>
            <a:pPr eaLnBrk="1" hangingPunct="1">
              <a:lnSpc>
                <a:spcPct val="80000"/>
              </a:lnSpc>
              <a:buFont typeface="Wingdings" pitchFamily="2" charset="2"/>
              <a:buNone/>
              <a:defRPr/>
            </a:pPr>
            <a:endParaRPr lang="tr-TR" sz="1800" dirty="0">
              <a:solidFill>
                <a:schemeClr val="hlink"/>
              </a:solidFill>
              <a:effectLst>
                <a:outerShdw blurRad="38100" dist="38100" dir="2700000" algn="tl">
                  <a:srgbClr val="000000"/>
                </a:outerShdw>
              </a:effectLst>
            </a:endParaRP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55</a:t>
            </a:fld>
            <a:endParaRPr lang="tr-TR"/>
          </a:p>
        </p:txBody>
      </p:sp>
      <p:pic>
        <p:nvPicPr>
          <p:cNvPr id="23557" name="Picture 8" descr="pt-H10A!AEARO">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857377"/>
            <a:ext cx="1179512"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10" descr="ear1prod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752" y="3929065"/>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2" descr="classicfoam">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7875" y="2000252"/>
            <a:ext cx="9525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14" descr="ear_plu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2" y="4000502"/>
            <a:ext cx="11144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92242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pPr eaLnBrk="1" hangingPunct="1"/>
            <a:r>
              <a:rPr lang="tr-TR" altLang="tr-TR" sz="4000" b="1"/>
              <a:t>3-GÖZ VE YÜZ KORUYUCULAR</a:t>
            </a:r>
          </a:p>
        </p:txBody>
      </p:sp>
      <p:sp>
        <p:nvSpPr>
          <p:cNvPr id="142339" name="Rectangle 3"/>
          <p:cNvSpPr>
            <a:spLocks noGrp="1" noChangeArrowheads="1"/>
          </p:cNvSpPr>
          <p:nvPr>
            <p:ph type="body" sz="half" idx="1"/>
          </p:nvPr>
        </p:nvSpPr>
        <p:spPr>
          <a:xfrm>
            <a:off x="533400" y="1828800"/>
            <a:ext cx="4686300" cy="3976688"/>
          </a:xfrm>
        </p:spPr>
        <p:txBody>
          <a:bodyPr/>
          <a:lstStyle/>
          <a:p>
            <a:pPr eaLnBrk="1" hangingPunct="1">
              <a:buFont typeface="Wingdings" pitchFamily="2" charset="2"/>
              <a:buNone/>
              <a:defRPr/>
            </a:pPr>
            <a:r>
              <a:rPr lang="tr-TR" sz="2000" b="1" dirty="0">
                <a:solidFill>
                  <a:schemeClr val="hlink"/>
                </a:solidFill>
                <a:effectLst>
                  <a:outerShdw blurRad="38100" dist="38100" dir="2700000" algn="tl">
                    <a:srgbClr val="000000"/>
                  </a:outerShdw>
                </a:effectLst>
              </a:rPr>
              <a:t>Göz koruyucu ne zaman kullanılmalıdır?</a:t>
            </a:r>
          </a:p>
          <a:p>
            <a:pPr eaLnBrk="1" hangingPunct="1">
              <a:buFont typeface="Wingdings" pitchFamily="2" charset="2"/>
              <a:buNone/>
              <a:defRPr/>
            </a:pPr>
            <a:r>
              <a:rPr lang="tr-TR" sz="2000" dirty="0">
                <a:solidFill>
                  <a:schemeClr val="hlink"/>
                </a:solidFill>
                <a:effectLst>
                  <a:outerShdw blurRad="38100" dist="38100" dir="2700000" algn="tl">
                    <a:srgbClr val="000000"/>
                  </a:outerShdw>
                </a:effectLst>
              </a:rPr>
              <a:t>Aşağıdaki tehlikelerden herhangi biri</a:t>
            </a:r>
          </a:p>
          <a:p>
            <a:pPr eaLnBrk="1" hangingPunct="1">
              <a:buFont typeface="Wingdings" pitchFamily="2" charset="2"/>
              <a:buNone/>
              <a:defRPr/>
            </a:pPr>
            <a:r>
              <a:rPr lang="tr-TR" sz="2000" dirty="0">
                <a:solidFill>
                  <a:schemeClr val="hlink"/>
                </a:solidFill>
                <a:effectLst>
                  <a:outerShdw blurRad="38100" dist="38100" dir="2700000" algn="tl">
                    <a:srgbClr val="000000"/>
                  </a:outerShdw>
                </a:effectLst>
              </a:rPr>
              <a:t>varsa: </a:t>
            </a:r>
          </a:p>
          <a:p>
            <a:pPr eaLnBrk="1" hangingPunct="1">
              <a:buFont typeface="Wingdings" pitchFamily="2" charset="2"/>
              <a:buNone/>
              <a:defRPr/>
            </a:pPr>
            <a:r>
              <a:rPr lang="tr-TR" sz="1600" dirty="0"/>
              <a:t>* Metal veya testere talaşı gibi, toz ve</a:t>
            </a:r>
          </a:p>
          <a:p>
            <a:pPr eaLnBrk="1" hangingPunct="1">
              <a:buFont typeface="Wingdings" pitchFamily="2" charset="2"/>
              <a:buNone/>
              <a:defRPr/>
            </a:pPr>
            <a:r>
              <a:rPr lang="tr-TR" sz="1600" dirty="0"/>
              <a:t>  diğer uçan maddeler</a:t>
            </a:r>
          </a:p>
          <a:p>
            <a:pPr eaLnBrk="1" hangingPunct="1">
              <a:buFont typeface="Wingdings" pitchFamily="2" charset="2"/>
              <a:buNone/>
              <a:defRPr/>
            </a:pPr>
            <a:r>
              <a:rPr lang="tr-TR" sz="1600" dirty="0"/>
              <a:t>* Aşındırıcı gazlar, dumanlar ve sıvılar</a:t>
            </a:r>
          </a:p>
          <a:p>
            <a:pPr eaLnBrk="1" hangingPunct="1">
              <a:buFont typeface="Wingdings" pitchFamily="2" charset="2"/>
              <a:buNone/>
              <a:defRPr/>
            </a:pPr>
            <a:r>
              <a:rPr lang="tr-TR" sz="1600" dirty="0"/>
              <a:t>* Sıçrayabilecek erimiş metal </a:t>
            </a:r>
          </a:p>
          <a:p>
            <a:pPr eaLnBrk="1" hangingPunct="1">
              <a:buFont typeface="Wingdings" pitchFamily="2" charset="2"/>
              <a:buNone/>
              <a:defRPr/>
            </a:pPr>
            <a:r>
              <a:rPr lang="tr-TR" sz="1600" dirty="0"/>
              <a:t>* Sıçrayabilecek kan veya tehlikeli sıvı</a:t>
            </a:r>
          </a:p>
          <a:p>
            <a:pPr eaLnBrk="1" hangingPunct="1">
              <a:buFont typeface="Wingdings" pitchFamily="2" charset="2"/>
              <a:buNone/>
              <a:defRPr/>
            </a:pPr>
            <a:r>
              <a:rPr lang="tr-TR" sz="1600" dirty="0"/>
              <a:t>  kimyasallar gibi potansiyel olarak bulaşıcı maddeler </a:t>
            </a:r>
          </a:p>
          <a:p>
            <a:pPr eaLnBrk="1" hangingPunct="1">
              <a:buFont typeface="Wingdings" pitchFamily="2" charset="2"/>
              <a:buNone/>
              <a:defRPr/>
            </a:pPr>
            <a:r>
              <a:rPr lang="tr-TR" sz="1600" dirty="0"/>
              <a:t>* Kaynak ve lazerden gelen yoğun ışık</a:t>
            </a:r>
            <a:r>
              <a:rPr lang="tr-TR" sz="1600" dirty="0">
                <a:effectLst>
                  <a:outerShdw blurRad="38100" dist="38100" dir="2700000" algn="tl">
                    <a:srgbClr val="000000"/>
                  </a:outerShdw>
                </a:effectLst>
              </a:rPr>
              <a:t> </a:t>
            </a:r>
            <a:endParaRPr lang="en-US" sz="1600" dirty="0">
              <a:effectLst>
                <a:outerShdw blurRad="38100" dist="38100" dir="2700000" algn="tl">
                  <a:srgbClr val="000000"/>
                </a:outerShdw>
              </a:effectLst>
            </a:endParaRPr>
          </a:p>
          <a:p>
            <a:pPr eaLnBrk="1" hangingPunct="1">
              <a:buFont typeface="Wingdings" pitchFamily="2" charset="2"/>
              <a:buNone/>
              <a:defRPr/>
            </a:pPr>
            <a:endParaRPr lang="tr-TR" sz="1600" dirty="0">
              <a:solidFill>
                <a:schemeClr val="hlink"/>
              </a:solidFill>
              <a:effectLst>
                <a:outerShdw blurRad="38100" dist="38100" dir="2700000" algn="tl">
                  <a:srgbClr val="000000"/>
                </a:outerShdw>
              </a:effectLst>
            </a:endParaRPr>
          </a:p>
          <a:p>
            <a:pPr eaLnBrk="1" hangingPunct="1">
              <a:buFont typeface="Wingdings" pitchFamily="2" charset="2"/>
              <a:buNone/>
              <a:defRPr/>
            </a:pPr>
            <a:endParaRPr lang="tr-TR" sz="1600" dirty="0">
              <a:solidFill>
                <a:schemeClr val="hlink"/>
              </a:solidFill>
              <a:effectLst>
                <a:outerShdw blurRad="38100" dist="38100" dir="2700000" algn="tl">
                  <a:srgbClr val="000000"/>
                </a:outerShdw>
              </a:effectLst>
            </a:endParaRP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56</a:t>
            </a:fld>
            <a:endParaRPr lang="tr-TR"/>
          </a:p>
        </p:txBody>
      </p:sp>
      <p:sp>
        <p:nvSpPr>
          <p:cNvPr id="24581" name="AutoShape 17" descr="DXFoundry"/>
          <p:cNvSpPr>
            <a:spLocks noChangeAspect="1" noChangeArrowheads="1"/>
          </p:cNvSpPr>
          <p:nvPr/>
        </p:nvSpPr>
        <p:spPr bwMode="auto">
          <a:xfrm>
            <a:off x="3143250" y="200025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tr-TR" altLang="tr-TR"/>
          </a:p>
        </p:txBody>
      </p:sp>
      <p:sp>
        <p:nvSpPr>
          <p:cNvPr id="24582" name="AutoShape 19" descr="DXFoundry"/>
          <p:cNvSpPr>
            <a:spLocks noChangeAspect="1" noChangeArrowheads="1"/>
          </p:cNvSpPr>
          <p:nvPr/>
        </p:nvSpPr>
        <p:spPr bwMode="auto">
          <a:xfrm>
            <a:off x="3143250" y="200025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tr-TR" altLang="tr-TR"/>
          </a:p>
        </p:txBody>
      </p:sp>
      <p:pic>
        <p:nvPicPr>
          <p:cNvPr id="24583" name="Picture 20" descr="DXFound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5" y="2420940"/>
            <a:ext cx="3563937"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0247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normAutofit/>
          </a:bodyPr>
          <a:lstStyle/>
          <a:p>
            <a:pPr eaLnBrk="1" hangingPunct="1"/>
            <a:r>
              <a:rPr lang="tr-TR" altLang="tr-TR" sz="4000" b="1"/>
              <a:t>3-GÖZ VE YÜZ KORUYUCULAR</a:t>
            </a:r>
          </a:p>
        </p:txBody>
      </p:sp>
      <p:sp>
        <p:nvSpPr>
          <p:cNvPr id="144387" name="Rectangle 3"/>
          <p:cNvSpPr>
            <a:spLocks noGrp="1" noChangeArrowheads="1"/>
          </p:cNvSpPr>
          <p:nvPr>
            <p:ph type="body" sz="half" idx="1"/>
          </p:nvPr>
        </p:nvSpPr>
        <p:spPr>
          <a:xfrm>
            <a:off x="533402" y="1828802"/>
            <a:ext cx="5478463" cy="4048125"/>
          </a:xfrm>
        </p:spPr>
        <p:txBody>
          <a:bodyPr>
            <a:normAutofit fontScale="92500" lnSpcReduction="20000"/>
          </a:bodyPr>
          <a:lstStyle/>
          <a:p>
            <a:pPr eaLnBrk="1" hangingPunct="1">
              <a:buFont typeface="Wingdings" pitchFamily="2" charset="2"/>
              <a:buNone/>
              <a:defRPr/>
            </a:pPr>
            <a:r>
              <a:rPr lang="tr-TR" sz="1600" dirty="0"/>
              <a:t>Avrupa Standartlarına Uygunluk Damgası Gözlük</a:t>
            </a:r>
          </a:p>
          <a:p>
            <a:pPr eaLnBrk="1" hangingPunct="1">
              <a:buFont typeface="Wingdings" pitchFamily="2" charset="2"/>
              <a:buNone/>
              <a:defRPr/>
            </a:pPr>
            <a:r>
              <a:rPr lang="tr-TR" sz="1600" dirty="0"/>
              <a:t>çerçevesinde bulunmalıdır.</a:t>
            </a:r>
          </a:p>
          <a:p>
            <a:pPr eaLnBrk="1" hangingPunct="1">
              <a:buFont typeface="Wingdings" pitchFamily="2" charset="2"/>
              <a:buNone/>
              <a:defRPr/>
            </a:pPr>
            <a:r>
              <a:rPr lang="tr-TR" sz="1600" dirty="0"/>
              <a:t>Ekipman darbe dayanımlarını gösteren işaretlemeler ile</a:t>
            </a:r>
          </a:p>
          <a:p>
            <a:pPr eaLnBrk="1" hangingPunct="1">
              <a:buFont typeface="Wingdings" pitchFamily="2" charset="2"/>
              <a:buNone/>
              <a:defRPr/>
            </a:pPr>
            <a:r>
              <a:rPr lang="tr-TR" sz="1600" dirty="0"/>
              <a:t>hangi tip etkilere karşı kullanılabileceği gösterilir</a:t>
            </a:r>
          </a:p>
          <a:p>
            <a:pPr eaLnBrk="1" hangingPunct="1">
              <a:buFont typeface="Wingdings" pitchFamily="2" charset="2"/>
              <a:buNone/>
              <a:defRPr/>
            </a:pPr>
            <a:r>
              <a:rPr lang="tr-TR" sz="1600" dirty="0"/>
              <a:t>3   Kimyasallar			</a:t>
            </a:r>
          </a:p>
          <a:p>
            <a:pPr eaLnBrk="1" hangingPunct="1">
              <a:buFont typeface="Wingdings" pitchFamily="2" charset="2"/>
              <a:buNone/>
              <a:defRPr/>
            </a:pPr>
            <a:r>
              <a:rPr lang="tr-TR" sz="1600" dirty="0"/>
              <a:t>4  Toz</a:t>
            </a:r>
          </a:p>
          <a:p>
            <a:pPr eaLnBrk="1" hangingPunct="1">
              <a:buFont typeface="Wingdings" pitchFamily="2" charset="2"/>
              <a:buNone/>
              <a:defRPr/>
            </a:pPr>
            <a:r>
              <a:rPr lang="tr-TR" sz="1600" dirty="0"/>
              <a:t>5   Gazlar</a:t>
            </a:r>
          </a:p>
          <a:p>
            <a:pPr eaLnBrk="1" hangingPunct="1">
              <a:buFont typeface="Wingdings" pitchFamily="2" charset="2"/>
              <a:buNone/>
              <a:defRPr/>
            </a:pPr>
            <a:r>
              <a:rPr lang="tr-TR" sz="1600" dirty="0"/>
              <a:t>8   Eriyen Metal</a:t>
            </a:r>
          </a:p>
          <a:p>
            <a:pPr eaLnBrk="1" hangingPunct="1">
              <a:buFont typeface="Wingdings" pitchFamily="2" charset="2"/>
              <a:buNone/>
              <a:defRPr/>
            </a:pPr>
            <a:r>
              <a:rPr lang="tr-TR" sz="1600" dirty="0"/>
              <a:t>F   Hafif Darbe</a:t>
            </a:r>
          </a:p>
          <a:p>
            <a:pPr eaLnBrk="1" hangingPunct="1">
              <a:buFont typeface="Wingdings" pitchFamily="2" charset="2"/>
              <a:buNone/>
              <a:defRPr/>
            </a:pPr>
            <a:r>
              <a:rPr lang="tr-TR" sz="1600" dirty="0"/>
              <a:t>B   Orta darbe</a:t>
            </a:r>
          </a:p>
          <a:p>
            <a:pPr eaLnBrk="1" hangingPunct="1">
              <a:buFont typeface="Wingdings" pitchFamily="2" charset="2"/>
              <a:buNone/>
              <a:defRPr/>
            </a:pPr>
            <a:r>
              <a:rPr lang="tr-TR" sz="1400" b="1" dirty="0">
                <a:solidFill>
                  <a:schemeClr val="hlink"/>
                </a:solidFill>
                <a:effectLst>
                  <a:outerShdw blurRad="38100" dist="38100" dir="2700000" algn="tl">
                    <a:srgbClr val="000000"/>
                  </a:outerShdw>
                </a:effectLst>
              </a:rPr>
              <a:t>Göz ve Yüz Koruyucular</a:t>
            </a:r>
          </a:p>
          <a:p>
            <a:pPr eaLnBrk="1" hangingPunct="1">
              <a:defRPr/>
            </a:pPr>
            <a:r>
              <a:rPr lang="tr-TR" sz="1400" b="1" dirty="0">
                <a:solidFill>
                  <a:schemeClr val="hlink"/>
                </a:solidFill>
                <a:effectLst>
                  <a:outerShdw blurRad="38100" dist="38100" dir="2700000" algn="tl">
                    <a:srgbClr val="000000"/>
                  </a:outerShdw>
                </a:effectLst>
              </a:rPr>
              <a:t>EN 166 Koruyucu Gözlükle</a:t>
            </a:r>
          </a:p>
          <a:p>
            <a:pPr eaLnBrk="1" hangingPunct="1">
              <a:defRPr/>
            </a:pPr>
            <a:r>
              <a:rPr lang="tr-TR" sz="1400" b="1" dirty="0">
                <a:solidFill>
                  <a:schemeClr val="hlink"/>
                </a:solidFill>
                <a:effectLst>
                  <a:outerShdw blurRad="38100" dist="38100" dir="2700000" algn="tl">
                    <a:srgbClr val="000000"/>
                  </a:outerShdw>
                </a:effectLst>
              </a:rPr>
              <a:t>EN 169 Kaynak Filtreleri</a:t>
            </a:r>
          </a:p>
          <a:p>
            <a:pPr eaLnBrk="1" hangingPunct="1">
              <a:defRPr/>
            </a:pPr>
            <a:r>
              <a:rPr lang="tr-TR" sz="1400" b="1" dirty="0">
                <a:solidFill>
                  <a:schemeClr val="hlink"/>
                </a:solidFill>
                <a:effectLst>
                  <a:outerShdw blurRad="38100" dist="38100" dir="2700000" algn="tl">
                    <a:srgbClr val="000000"/>
                  </a:outerShdw>
                </a:effectLst>
              </a:rPr>
              <a:t>EN 171 </a:t>
            </a:r>
            <a:r>
              <a:rPr lang="tr-TR" sz="1400" b="1" dirty="0" err="1">
                <a:solidFill>
                  <a:schemeClr val="hlink"/>
                </a:solidFill>
                <a:effectLst>
                  <a:outerShdw blurRad="38100" dist="38100" dir="2700000" algn="tl">
                    <a:srgbClr val="000000"/>
                  </a:outerShdw>
                </a:effectLst>
              </a:rPr>
              <a:t>Infrared</a:t>
            </a:r>
            <a:r>
              <a:rPr lang="tr-TR" sz="1400" b="1" dirty="0">
                <a:solidFill>
                  <a:schemeClr val="hlink"/>
                </a:solidFill>
                <a:effectLst>
                  <a:outerShdw blurRad="38100" dist="38100" dir="2700000" algn="tl">
                    <a:srgbClr val="000000"/>
                  </a:outerShdw>
                </a:effectLst>
              </a:rPr>
              <a:t> Filtreler</a:t>
            </a: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57</a:t>
            </a:fld>
            <a:endParaRPr lang="tr-TR"/>
          </a:p>
        </p:txBody>
      </p:sp>
      <p:graphicFrame>
        <p:nvGraphicFramePr>
          <p:cNvPr id="1026" name="Object 9"/>
          <p:cNvGraphicFramePr>
            <a:graphicFrameLocks noChangeAspect="1"/>
          </p:cNvGraphicFramePr>
          <p:nvPr/>
        </p:nvGraphicFramePr>
        <p:xfrm>
          <a:off x="6011865" y="1916113"/>
          <a:ext cx="2701925" cy="4064000"/>
        </p:xfrm>
        <a:graphic>
          <a:graphicData uri="http://schemas.openxmlformats.org/presentationml/2006/ole">
            <mc:AlternateContent xmlns:mc="http://schemas.openxmlformats.org/markup-compatibility/2006">
              <mc:Choice xmlns:v="urn:schemas-microsoft-com:vml" Requires="v">
                <p:oleObj spid="_x0000_s3075" name="Bit Eşlem Resmi" r:id="rId4" imgW="5609524" imgH="8438095" progId="Paint.Picture">
                  <p:embed/>
                </p:oleObj>
              </mc:Choice>
              <mc:Fallback>
                <p:oleObj name="Bit Eşlem Resmi" r:id="rId4" imgW="5609524" imgH="8438095" progId="Paint.Picture">
                  <p:embed/>
                  <p:pic>
                    <p:nvPicPr>
                      <p:cNvPr id="1026"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865" y="1916113"/>
                        <a:ext cx="2701925"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70062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p:txBody>
          <a:bodyPr>
            <a:normAutofit/>
          </a:bodyPr>
          <a:lstStyle/>
          <a:p>
            <a:pPr eaLnBrk="1" hangingPunct="1"/>
            <a:r>
              <a:rPr lang="tr-TR" altLang="tr-TR" sz="4000" b="1"/>
              <a:t>3-GÖZ VE YÜZ KORUYUCULAR</a:t>
            </a:r>
          </a:p>
        </p:txBody>
      </p:sp>
      <p:sp>
        <p:nvSpPr>
          <p:cNvPr id="146435" name="Rectangle 3"/>
          <p:cNvSpPr>
            <a:spLocks noGrp="1" noChangeArrowheads="1"/>
          </p:cNvSpPr>
          <p:nvPr>
            <p:ph type="body" sz="half" idx="1"/>
          </p:nvPr>
        </p:nvSpPr>
        <p:spPr>
          <a:xfrm>
            <a:off x="533400" y="1828800"/>
            <a:ext cx="5118100" cy="4038600"/>
          </a:xfrm>
        </p:spPr>
        <p:txBody>
          <a:bodyPr>
            <a:normAutofit fontScale="92500" lnSpcReduction="10000"/>
          </a:bodyPr>
          <a:lstStyle/>
          <a:p>
            <a:pPr eaLnBrk="1" hangingPunct="1">
              <a:buFont typeface="Wingdings" pitchFamily="2" charset="2"/>
              <a:buNone/>
              <a:defRPr/>
            </a:pPr>
            <a:r>
              <a:rPr lang="tr-TR" sz="2000" b="1" dirty="0">
                <a:solidFill>
                  <a:schemeClr val="hlink"/>
                </a:solidFill>
                <a:effectLst>
                  <a:outerShdw blurRad="38100" dist="38100" dir="2700000" algn="tl">
                    <a:srgbClr val="000000"/>
                  </a:outerShdw>
                </a:effectLst>
              </a:rPr>
              <a:t>Yüz Siperleri (</a:t>
            </a:r>
            <a:r>
              <a:rPr lang="tr-TR" sz="2000" b="1" dirty="0" err="1">
                <a:solidFill>
                  <a:schemeClr val="hlink"/>
                </a:solidFill>
                <a:effectLst>
                  <a:outerShdw blurRad="38100" dist="38100" dir="2700000" algn="tl">
                    <a:srgbClr val="000000"/>
                  </a:outerShdw>
                </a:effectLst>
              </a:rPr>
              <a:t>Vizörleri</a:t>
            </a:r>
            <a:r>
              <a:rPr lang="tr-TR" sz="2000" b="1" dirty="0">
                <a:solidFill>
                  <a:schemeClr val="hlink"/>
                </a:solidFill>
                <a:effectLst>
                  <a:outerShdw blurRad="38100" dist="38100" dir="2700000" algn="tl">
                    <a:srgbClr val="000000"/>
                  </a:outerShdw>
                </a:effectLst>
              </a:rPr>
              <a:t>)</a:t>
            </a:r>
            <a:endParaRPr lang="tr-TR" sz="1600" dirty="0">
              <a:solidFill>
                <a:schemeClr val="hlink"/>
              </a:solidFill>
            </a:endParaRPr>
          </a:p>
          <a:p>
            <a:pPr eaLnBrk="1" hangingPunct="1">
              <a:buFont typeface="Wingdings" pitchFamily="2" charset="2"/>
              <a:buNone/>
              <a:defRPr/>
            </a:pPr>
            <a:r>
              <a:rPr lang="tr-TR" sz="1600" dirty="0"/>
              <a:t>* Tam yüz koruması</a:t>
            </a:r>
          </a:p>
          <a:p>
            <a:pPr eaLnBrk="1" hangingPunct="1">
              <a:buFont typeface="Wingdings" pitchFamily="2" charset="2"/>
              <a:buNone/>
              <a:defRPr/>
            </a:pPr>
            <a:r>
              <a:rPr lang="tr-TR" sz="1600" dirty="0"/>
              <a:t>* Yüzü, tozdan, tehlikeli sıvıların sıçrama</a:t>
            </a:r>
          </a:p>
          <a:p>
            <a:pPr eaLnBrk="1" hangingPunct="1">
              <a:buFont typeface="Wingdings" pitchFamily="2" charset="2"/>
              <a:buNone/>
              <a:defRPr/>
            </a:pPr>
            <a:r>
              <a:rPr lang="tr-TR" sz="1600" dirty="0"/>
              <a:t>  veya püskürmelerinden korur. </a:t>
            </a:r>
          </a:p>
          <a:p>
            <a:pPr eaLnBrk="1" hangingPunct="1">
              <a:buFont typeface="Wingdings" pitchFamily="2" charset="2"/>
              <a:buNone/>
              <a:defRPr/>
            </a:pPr>
            <a:r>
              <a:rPr lang="tr-TR" sz="1600" dirty="0"/>
              <a:t>* Altına güvenlik gözlükleri veya koruyucu</a:t>
            </a:r>
          </a:p>
          <a:p>
            <a:pPr eaLnBrk="1" hangingPunct="1">
              <a:buFont typeface="Wingdings" pitchFamily="2" charset="2"/>
              <a:buNone/>
              <a:defRPr/>
            </a:pPr>
            <a:r>
              <a:rPr lang="tr-TR" sz="1600" dirty="0"/>
              <a:t>  gözlükler takın. </a:t>
            </a:r>
          </a:p>
          <a:p>
            <a:pPr eaLnBrk="1" hangingPunct="1">
              <a:buFont typeface="Wingdings" pitchFamily="2" charset="2"/>
              <a:buNone/>
              <a:defRPr/>
            </a:pPr>
            <a:endParaRPr lang="tr-TR" sz="1600" dirty="0">
              <a:solidFill>
                <a:schemeClr val="hlink"/>
              </a:solidFill>
            </a:endParaRPr>
          </a:p>
          <a:p>
            <a:pPr eaLnBrk="1" hangingPunct="1">
              <a:buFont typeface="Wingdings" pitchFamily="2" charset="2"/>
              <a:buNone/>
              <a:defRPr/>
            </a:pPr>
            <a:r>
              <a:rPr lang="tr-TR" sz="2000" b="1" dirty="0">
                <a:solidFill>
                  <a:schemeClr val="hlink"/>
                </a:solidFill>
                <a:effectLst>
                  <a:outerShdw blurRad="38100" dist="38100" dir="2700000" algn="tl">
                    <a:srgbClr val="000000"/>
                  </a:outerShdw>
                </a:effectLst>
              </a:rPr>
              <a:t>Kaynak Yüz Siperleri</a:t>
            </a:r>
          </a:p>
          <a:p>
            <a:pPr eaLnBrk="1" hangingPunct="1">
              <a:buFont typeface="Wingdings" pitchFamily="2" charset="2"/>
              <a:buNone/>
              <a:defRPr/>
            </a:pPr>
            <a:r>
              <a:rPr lang="tr-TR" sz="1600" dirty="0"/>
              <a:t>Yüzü parlak ışık yanıklarından korur   </a:t>
            </a:r>
          </a:p>
          <a:p>
            <a:pPr eaLnBrk="1" hangingPunct="1">
              <a:buFont typeface="Wingdings" pitchFamily="2" charset="2"/>
              <a:buNone/>
              <a:defRPr/>
            </a:pPr>
            <a:r>
              <a:rPr lang="tr-TR" sz="1600" dirty="0"/>
              <a:t>Yüzü ve gözleri; kaynak yapma, lehimleme ve kesme</a:t>
            </a:r>
          </a:p>
          <a:p>
            <a:pPr eaLnBrk="1" hangingPunct="1">
              <a:buFont typeface="Wingdings" pitchFamily="2" charset="2"/>
              <a:buNone/>
              <a:defRPr/>
            </a:pPr>
            <a:r>
              <a:rPr lang="tr-TR" sz="1600" dirty="0"/>
              <a:t>sırasında ortaya çıkan uçuşan kıvılcımlar, metal talaşı</a:t>
            </a:r>
          </a:p>
          <a:p>
            <a:pPr eaLnBrk="1" hangingPunct="1">
              <a:buFont typeface="Wingdings" pitchFamily="2" charset="2"/>
              <a:buNone/>
              <a:defRPr/>
            </a:pPr>
            <a:r>
              <a:rPr lang="tr-TR" sz="1600" dirty="0"/>
              <a:t>ve sıçramalara karşı korur.</a:t>
            </a:r>
            <a:r>
              <a:rPr lang="tr-TR" sz="2000" b="1" dirty="0">
                <a:effectLst>
                  <a:outerShdw blurRad="38100" dist="38100" dir="2700000" algn="tl">
                    <a:srgbClr val="000000"/>
                  </a:outerShdw>
                </a:effectLst>
              </a:rPr>
              <a:t> </a:t>
            </a:r>
          </a:p>
          <a:p>
            <a:pPr eaLnBrk="1" hangingPunct="1">
              <a:buFont typeface="Wingdings" pitchFamily="2" charset="2"/>
              <a:buNone/>
              <a:defRPr/>
            </a:pPr>
            <a:endParaRPr lang="tr-TR" sz="2000" b="1" dirty="0">
              <a:solidFill>
                <a:schemeClr val="hlink"/>
              </a:solidFill>
              <a:effectLst>
                <a:outerShdw blurRad="38100" dist="38100" dir="2700000" algn="tl">
                  <a:srgbClr val="000000"/>
                </a:outerShdw>
              </a:effectLst>
            </a:endParaRP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58</a:t>
            </a:fld>
            <a:endParaRPr lang="tr-TR"/>
          </a:p>
        </p:txBody>
      </p:sp>
      <p:graphicFrame>
        <p:nvGraphicFramePr>
          <p:cNvPr id="2050" name="Object 9"/>
          <p:cNvGraphicFramePr>
            <a:graphicFrameLocks noChangeAspect="1"/>
          </p:cNvGraphicFramePr>
          <p:nvPr/>
        </p:nvGraphicFramePr>
        <p:xfrm>
          <a:off x="5940427" y="1773238"/>
          <a:ext cx="2747963" cy="4064000"/>
        </p:xfrm>
        <a:graphic>
          <a:graphicData uri="http://schemas.openxmlformats.org/presentationml/2006/ole">
            <mc:AlternateContent xmlns:mc="http://schemas.openxmlformats.org/markup-compatibility/2006">
              <mc:Choice xmlns:v="urn:schemas-microsoft-com:vml" Requires="v">
                <p:oleObj spid="_x0000_s4101" name="Bit Eşlem Resmi" r:id="rId4" imgW="4990476" imgH="7380952" progId="Paint.Picture">
                  <p:embed/>
                </p:oleObj>
              </mc:Choice>
              <mc:Fallback>
                <p:oleObj name="Bit Eşlem Resmi" r:id="rId4" imgW="4990476" imgH="7380952" progId="Paint.Picture">
                  <p:embed/>
                  <p:pic>
                    <p:nvPicPr>
                      <p:cNvPr id="205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7" y="1773238"/>
                        <a:ext cx="2747963"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10"/>
          <p:cNvGraphicFramePr>
            <a:graphicFrameLocks noChangeAspect="1"/>
          </p:cNvGraphicFramePr>
          <p:nvPr/>
        </p:nvGraphicFramePr>
        <p:xfrm>
          <a:off x="4500565" y="1773240"/>
          <a:ext cx="1595437" cy="1944687"/>
        </p:xfrm>
        <a:graphic>
          <a:graphicData uri="http://schemas.openxmlformats.org/presentationml/2006/ole">
            <mc:AlternateContent xmlns:mc="http://schemas.openxmlformats.org/markup-compatibility/2006">
              <mc:Choice xmlns:v="urn:schemas-microsoft-com:vml" Requires="v">
                <p:oleObj spid="_x0000_s4102" name="Bit Eşlem Resmi" r:id="rId6" imgW="2876190" imgH="3505689" progId="Paint.Picture">
                  <p:embed/>
                </p:oleObj>
              </mc:Choice>
              <mc:Fallback>
                <p:oleObj name="Bit Eşlem Resmi" r:id="rId6" imgW="2876190" imgH="3505689" progId="Paint.Picture">
                  <p:embed/>
                  <p:pic>
                    <p:nvPicPr>
                      <p:cNvPr id="2051"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5" y="1773240"/>
                        <a:ext cx="1595437"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11"/>
          <p:cNvGraphicFramePr>
            <a:graphicFrameLocks noChangeAspect="1"/>
          </p:cNvGraphicFramePr>
          <p:nvPr/>
        </p:nvGraphicFramePr>
        <p:xfrm>
          <a:off x="4787902" y="3500438"/>
          <a:ext cx="1431925" cy="1439862"/>
        </p:xfrm>
        <a:graphic>
          <a:graphicData uri="http://schemas.openxmlformats.org/presentationml/2006/ole">
            <mc:AlternateContent xmlns:mc="http://schemas.openxmlformats.org/markup-compatibility/2006">
              <mc:Choice xmlns:v="urn:schemas-microsoft-com:vml" Requires="v">
                <p:oleObj spid="_x0000_s4103" name="Bit Eşlem Resmi" r:id="rId8" imgW="13847619" imgH="13917968" progId="Paint.Picture">
                  <p:embed/>
                </p:oleObj>
              </mc:Choice>
              <mc:Fallback>
                <p:oleObj name="Bit Eşlem Resmi" r:id="rId8" imgW="13847619" imgH="13917968" progId="Paint.Picture">
                  <p:embed/>
                  <p:pic>
                    <p:nvPicPr>
                      <p:cNvPr id="2052"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7902" y="3500438"/>
                        <a:ext cx="1431925"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851705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normAutofit/>
          </a:bodyPr>
          <a:lstStyle/>
          <a:p>
            <a:pPr eaLnBrk="1" hangingPunct="1"/>
            <a:r>
              <a:rPr lang="tr-TR" altLang="tr-TR" sz="4000" b="1"/>
              <a:t>4-SOLUNUM KORUYUCULAR</a:t>
            </a:r>
          </a:p>
        </p:txBody>
      </p:sp>
      <p:sp>
        <p:nvSpPr>
          <p:cNvPr id="148483" name="Rectangle 3"/>
          <p:cNvSpPr>
            <a:spLocks noGrp="1" noChangeArrowheads="1"/>
          </p:cNvSpPr>
          <p:nvPr>
            <p:ph type="body" sz="half" idx="1"/>
          </p:nvPr>
        </p:nvSpPr>
        <p:spPr>
          <a:xfrm>
            <a:off x="317179" y="1628800"/>
            <a:ext cx="4614863" cy="4038600"/>
          </a:xfrm>
        </p:spPr>
        <p:txBody>
          <a:bodyPr>
            <a:noAutofit/>
          </a:bodyPr>
          <a:lstStyle/>
          <a:p>
            <a:pPr eaLnBrk="1" hangingPunct="1">
              <a:buFont typeface="Wingdings" pitchFamily="2" charset="2"/>
              <a:buNone/>
              <a:defRPr/>
            </a:pPr>
            <a:r>
              <a:rPr lang="tr-TR" sz="1600" dirty="0"/>
              <a:t>İşyeri havasında bulunan zararlı maddeler; metal tozları, çözücüler (</a:t>
            </a:r>
            <a:r>
              <a:rPr lang="tr-TR" sz="1600" dirty="0" err="1"/>
              <a:t>solventler</a:t>
            </a:r>
            <a:r>
              <a:rPr lang="tr-TR" sz="1600" dirty="0"/>
              <a:t>) çeşitli zehirlenmelere sebep olurlar. Silis, amyant, kömür tozları gibi zararlılar </a:t>
            </a:r>
            <a:r>
              <a:rPr lang="tr-TR" sz="1600" dirty="0" err="1"/>
              <a:t>pnömokonyoz</a:t>
            </a:r>
            <a:r>
              <a:rPr lang="tr-TR" sz="1600" dirty="0"/>
              <a:t> olarak adlandırılan akciğer hastalığına neden olurlar. </a:t>
            </a:r>
          </a:p>
          <a:p>
            <a:pPr eaLnBrk="1" hangingPunct="1">
              <a:buFont typeface="Wingdings" pitchFamily="2" charset="2"/>
              <a:buNone/>
              <a:defRPr/>
            </a:pPr>
            <a:r>
              <a:rPr lang="tr-TR" sz="1600" dirty="0"/>
              <a:t>Bu ve benzer zararlıların, maksimum konsantrasyon değerlerini geçmeleri durumunda, uygun </a:t>
            </a:r>
            <a:r>
              <a:rPr lang="tr-TR" sz="1600" dirty="0" err="1"/>
              <a:t>aspirasyon</a:t>
            </a:r>
            <a:r>
              <a:rPr lang="tr-TR" sz="1600" dirty="0"/>
              <a:t> sistemleri kullanılmalıdır. </a:t>
            </a:r>
          </a:p>
          <a:p>
            <a:pPr eaLnBrk="1" hangingPunct="1">
              <a:buFont typeface="Wingdings" pitchFamily="2" charset="2"/>
              <a:buNone/>
              <a:defRPr/>
            </a:pPr>
            <a:r>
              <a:rPr lang="tr-TR" sz="1600" dirty="0"/>
              <a:t>Ancak bu sistemlerin kurulamadığı veya yetersiz kaldığı durumlarda, solunum sistemi koruyucularının kullanılması gerekmektedir</a:t>
            </a:r>
          </a:p>
          <a:p>
            <a:pPr eaLnBrk="1" hangingPunct="1">
              <a:buFont typeface="Wingdings" pitchFamily="2" charset="2"/>
              <a:buNone/>
              <a:defRPr/>
            </a:pPr>
            <a:endParaRPr lang="tr-TR" sz="1800" dirty="0">
              <a:solidFill>
                <a:schemeClr val="hlink"/>
              </a:solidFill>
              <a:effectLst>
                <a:outerShdw blurRad="38100" dist="38100" dir="2700000" algn="tl">
                  <a:srgbClr val="000000"/>
                </a:outerShdw>
              </a:effectLst>
            </a:endParaRPr>
          </a:p>
          <a:p>
            <a:pPr eaLnBrk="1" hangingPunct="1">
              <a:buFont typeface="Wingdings" pitchFamily="2" charset="2"/>
              <a:buNone/>
              <a:defRPr/>
            </a:pPr>
            <a:r>
              <a:rPr lang="tr-TR" sz="1800" dirty="0">
                <a:solidFill>
                  <a:schemeClr val="hlink"/>
                </a:solidFill>
                <a:effectLst>
                  <a:outerShdw blurRad="38100" dist="38100" dir="2700000" algn="tl">
                    <a:srgbClr val="000000"/>
                  </a:outerShdw>
                </a:effectLst>
              </a:rPr>
              <a:t>TOZ MASKELERİ (EN 149)</a:t>
            </a:r>
          </a:p>
          <a:p>
            <a:pPr eaLnBrk="1" hangingPunct="1">
              <a:buFont typeface="Wingdings" pitchFamily="2" charset="2"/>
              <a:buNone/>
              <a:defRPr/>
            </a:pPr>
            <a:r>
              <a:rPr lang="tr-TR" sz="1800" dirty="0">
                <a:solidFill>
                  <a:schemeClr val="hlink"/>
                </a:solidFill>
                <a:effectLst>
                  <a:outerShdw blurRad="38100" dist="38100" dir="2700000" algn="tl">
                    <a:srgbClr val="000000"/>
                  </a:outerShdw>
                </a:effectLst>
              </a:rPr>
              <a:t>YARIM YÜZ VE TAM YÜZ GAZ MASKELERİ</a:t>
            </a:r>
          </a:p>
          <a:p>
            <a:pPr eaLnBrk="1" hangingPunct="1">
              <a:buFont typeface="Wingdings" pitchFamily="2" charset="2"/>
              <a:buNone/>
              <a:defRPr/>
            </a:pPr>
            <a:r>
              <a:rPr lang="tr-TR" sz="1800" dirty="0">
                <a:solidFill>
                  <a:schemeClr val="hlink"/>
                </a:solidFill>
                <a:effectLst>
                  <a:outerShdw blurRad="38100" dist="38100" dir="2700000" algn="tl">
                    <a:srgbClr val="000000"/>
                  </a:outerShdw>
                </a:effectLst>
              </a:rPr>
              <a:t>KAPALI DEVRE SOLUNUM SİSTEMLERİ</a:t>
            </a:r>
          </a:p>
          <a:p>
            <a:pPr eaLnBrk="1" hangingPunct="1">
              <a:buFont typeface="Wingdings" pitchFamily="2" charset="2"/>
              <a:buNone/>
              <a:defRPr/>
            </a:pPr>
            <a:endParaRPr lang="tr-TR" sz="1800" dirty="0">
              <a:solidFill>
                <a:schemeClr val="hlink"/>
              </a:solidFill>
              <a:effectLst>
                <a:outerShdw blurRad="38100" dist="38100" dir="2700000" algn="tl">
                  <a:srgbClr val="000000"/>
                </a:outerShdw>
              </a:effectLst>
            </a:endParaRPr>
          </a:p>
          <a:p>
            <a:pPr eaLnBrk="1" hangingPunct="1">
              <a:buFont typeface="Wingdings" pitchFamily="2" charset="2"/>
              <a:buNone/>
              <a:defRPr/>
            </a:pPr>
            <a:endParaRPr lang="tr-TR" sz="2000" dirty="0">
              <a:solidFill>
                <a:schemeClr val="hlink"/>
              </a:solidFill>
              <a:effectLst>
                <a:outerShdw blurRad="38100" dist="38100" dir="2700000" algn="tl">
                  <a:srgbClr val="000000"/>
                </a:outerShdw>
              </a:effectLst>
            </a:endParaRP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59</a:t>
            </a:fld>
            <a:endParaRPr lang="tr-TR"/>
          </a:p>
        </p:txBody>
      </p:sp>
      <p:pic>
        <p:nvPicPr>
          <p:cNvPr id="25605" name="Picture 11" descr="S15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4005263"/>
            <a:ext cx="13398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12" descr="SSR30100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5" y="1773240"/>
            <a:ext cx="212407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052" y="1773238"/>
            <a:ext cx="1871663"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36115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Grp="1" noChangeAspect="1"/>
          </p:cNvGraphicFramePr>
          <p:nvPr>
            <p:ph/>
            <p:extLst>
              <p:ext uri="{D42A27DB-BD31-4B8C-83A1-F6EECF244321}">
                <p14:modId xmlns:p14="http://schemas.microsoft.com/office/powerpoint/2010/main" val="3532512379"/>
              </p:ext>
            </p:extLst>
          </p:nvPr>
        </p:nvGraphicFramePr>
        <p:xfrm>
          <a:off x="1693316" y="665437"/>
          <a:ext cx="5467350" cy="5588000"/>
        </p:xfrm>
        <a:graphic>
          <a:graphicData uri="http://schemas.openxmlformats.org/presentationml/2006/ole">
            <mc:AlternateContent xmlns:mc="http://schemas.openxmlformats.org/markup-compatibility/2006">
              <mc:Choice xmlns:v="urn:schemas-microsoft-com:vml" Requires="v">
                <p:oleObj spid="_x0000_s1027" name="Belge" r:id="rId3" imgW="6275832" imgH="6412992" progId="Word.Document.8">
                  <p:embed/>
                </p:oleObj>
              </mc:Choice>
              <mc:Fallback>
                <p:oleObj name="Belge" r:id="rId3" imgW="6275832" imgH="6412992" progId="Word.Document.8">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316" y="665437"/>
                        <a:ext cx="5467350" cy="5588000"/>
                      </a:xfrm>
                      <a:prstGeom prst="rect">
                        <a:avLst/>
                      </a:prstGeom>
                      <a:noFill/>
                      <a:ln w="76200" cmpd="tri">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27432002"/>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normAutofit/>
          </a:bodyPr>
          <a:lstStyle/>
          <a:p>
            <a:pPr eaLnBrk="1" hangingPunct="1"/>
            <a:r>
              <a:rPr lang="tr-TR" altLang="tr-TR" sz="4000" b="1"/>
              <a:t>4-SOLUNUM KORUYUCULAR</a:t>
            </a:r>
          </a:p>
        </p:txBody>
      </p:sp>
      <p:sp>
        <p:nvSpPr>
          <p:cNvPr id="168963" name="Rectangle 3"/>
          <p:cNvSpPr>
            <a:spLocks noGrp="1" noChangeArrowheads="1"/>
          </p:cNvSpPr>
          <p:nvPr>
            <p:ph type="body" sz="half" idx="1"/>
          </p:nvPr>
        </p:nvSpPr>
        <p:spPr>
          <a:xfrm>
            <a:off x="533402" y="1828800"/>
            <a:ext cx="4614863" cy="3760788"/>
          </a:xfrm>
        </p:spPr>
        <p:txBody>
          <a:bodyPr>
            <a:noAutofit/>
          </a:bodyPr>
          <a:lstStyle/>
          <a:p>
            <a:pPr algn="ctr" eaLnBrk="1" hangingPunct="1">
              <a:buFont typeface="Wingdings" pitchFamily="2" charset="2"/>
              <a:buNone/>
              <a:defRPr/>
            </a:pPr>
            <a:r>
              <a:rPr lang="en-US" sz="1800" dirty="0" err="1">
                <a:solidFill>
                  <a:schemeClr val="hlink"/>
                </a:solidFill>
              </a:rPr>
              <a:t>Ferdi</a:t>
            </a:r>
            <a:r>
              <a:rPr lang="en-US" sz="1800" dirty="0">
                <a:solidFill>
                  <a:schemeClr val="hlink"/>
                </a:solidFill>
              </a:rPr>
              <a:t> </a:t>
            </a:r>
            <a:r>
              <a:rPr lang="en-US" sz="1800" dirty="0" err="1">
                <a:solidFill>
                  <a:schemeClr val="hlink"/>
                </a:solidFill>
              </a:rPr>
              <a:t>Kurtar</a:t>
            </a:r>
            <a:r>
              <a:rPr lang="tr-TR" sz="1800" dirty="0" err="1">
                <a:solidFill>
                  <a:schemeClr val="hlink"/>
                </a:solidFill>
              </a:rPr>
              <a:t>ıcı</a:t>
            </a:r>
            <a:r>
              <a:rPr lang="tr-TR" sz="1800" dirty="0">
                <a:solidFill>
                  <a:schemeClr val="hlink"/>
                </a:solidFill>
              </a:rPr>
              <a:t> Maske (CO Kaçış Maskesi)</a:t>
            </a:r>
          </a:p>
          <a:p>
            <a:pPr eaLnBrk="1" hangingPunct="1">
              <a:buFont typeface="Wingdings" pitchFamily="2" charset="2"/>
              <a:buNone/>
              <a:defRPr/>
            </a:pPr>
            <a:r>
              <a:rPr lang="tr-TR" sz="1600" dirty="0"/>
              <a:t>Çoğunlukla madenlerde meydana gelen</a:t>
            </a:r>
          </a:p>
          <a:p>
            <a:pPr eaLnBrk="1" hangingPunct="1">
              <a:buFont typeface="Wingdings" pitchFamily="2" charset="2"/>
              <a:buNone/>
              <a:defRPr/>
            </a:pPr>
            <a:r>
              <a:rPr lang="tr-TR" sz="1600" dirty="0"/>
              <a:t>yangınlarda ve CO basması durumunda</a:t>
            </a:r>
          </a:p>
          <a:p>
            <a:pPr eaLnBrk="1" hangingPunct="1">
              <a:buFont typeface="Wingdings" pitchFamily="2" charset="2"/>
              <a:buNone/>
              <a:defRPr/>
            </a:pPr>
            <a:r>
              <a:rPr lang="tr-TR" sz="1600" dirty="0"/>
              <a:t>kaçmak için kullanılır.</a:t>
            </a:r>
          </a:p>
          <a:p>
            <a:pPr eaLnBrk="1" hangingPunct="1">
              <a:buFont typeface="Wingdings" pitchFamily="2" charset="2"/>
              <a:buNone/>
              <a:defRPr/>
            </a:pPr>
            <a:r>
              <a:rPr lang="tr-TR" sz="1600" dirty="0"/>
              <a:t>Mekanik ve kimyasal olarak iki tip </a:t>
            </a:r>
            <a:r>
              <a:rPr lang="tr-TR" sz="1600" dirty="0" err="1"/>
              <a:t>filtrasyon</a:t>
            </a:r>
            <a:endParaRPr lang="tr-TR" sz="1600" dirty="0"/>
          </a:p>
          <a:p>
            <a:pPr eaLnBrk="1" hangingPunct="1">
              <a:buFont typeface="Wingdings" pitchFamily="2" charset="2"/>
              <a:buNone/>
              <a:defRPr/>
            </a:pPr>
            <a:r>
              <a:rPr lang="tr-TR" sz="1600" dirty="0"/>
              <a:t>yapar. İlk filtre ortamdaki toz partiküllerini</a:t>
            </a:r>
          </a:p>
          <a:p>
            <a:pPr eaLnBrk="1" hangingPunct="1">
              <a:buFont typeface="Wingdings" pitchFamily="2" charset="2"/>
              <a:buNone/>
              <a:defRPr/>
            </a:pPr>
            <a:r>
              <a:rPr lang="tr-TR" sz="1600" dirty="0"/>
              <a:t>tutar ikinci filtre ise ortamdaki CO gazını CO2</a:t>
            </a:r>
          </a:p>
          <a:p>
            <a:pPr eaLnBrk="1" hangingPunct="1">
              <a:buFont typeface="Wingdings" pitchFamily="2" charset="2"/>
              <a:buNone/>
              <a:defRPr/>
            </a:pPr>
            <a:r>
              <a:rPr lang="tr-TR" sz="1600" dirty="0"/>
              <a:t>çevirerek çalışanın ortamdan güvenli bir</a:t>
            </a:r>
          </a:p>
          <a:p>
            <a:pPr eaLnBrk="1" hangingPunct="1">
              <a:buFont typeface="Wingdings" pitchFamily="2" charset="2"/>
              <a:buNone/>
              <a:defRPr/>
            </a:pPr>
            <a:r>
              <a:rPr lang="tr-TR" sz="1600" dirty="0"/>
              <a:t>şekilde uzaklaşmasını sağlar. Bu </a:t>
            </a:r>
            <a:r>
              <a:rPr lang="tr-TR" sz="1600" dirty="0" err="1"/>
              <a:t>maskeyi,yer</a:t>
            </a:r>
            <a:endParaRPr lang="tr-TR" sz="1600" dirty="0"/>
          </a:p>
          <a:p>
            <a:pPr eaLnBrk="1" hangingPunct="1">
              <a:buFont typeface="Wingdings" pitchFamily="2" charset="2"/>
              <a:buNone/>
              <a:defRPr/>
            </a:pPr>
            <a:r>
              <a:rPr lang="tr-TR" sz="1600" dirty="0"/>
              <a:t>altında çalışan tüm madencilerin yanında</a:t>
            </a:r>
          </a:p>
          <a:p>
            <a:pPr eaLnBrk="1" hangingPunct="1">
              <a:buFont typeface="Wingdings" pitchFamily="2" charset="2"/>
              <a:buNone/>
              <a:defRPr/>
            </a:pPr>
            <a:r>
              <a:rPr lang="tr-TR" sz="1600" dirty="0"/>
              <a:t>taşıması zorunludur.</a:t>
            </a:r>
          </a:p>
          <a:p>
            <a:pPr eaLnBrk="1" hangingPunct="1">
              <a:buFont typeface="Wingdings" pitchFamily="2" charset="2"/>
              <a:buNone/>
              <a:defRPr/>
            </a:pPr>
            <a:r>
              <a:rPr lang="tr-TR" sz="1600" dirty="0">
                <a:solidFill>
                  <a:srgbClr val="FF0000"/>
                </a:solidFill>
              </a:rPr>
              <a:t>Ortamda % 19.5 değerinin altında </a:t>
            </a:r>
            <a:r>
              <a:rPr lang="tr-TR" sz="2000" dirty="0">
                <a:solidFill>
                  <a:srgbClr val="FF0000"/>
                </a:solidFill>
              </a:rPr>
              <a:t>O</a:t>
            </a:r>
            <a:r>
              <a:rPr lang="tr-TR" sz="1600" dirty="0">
                <a:solidFill>
                  <a:srgbClr val="FF0000"/>
                </a:solidFill>
              </a:rPr>
              <a:t>2 ve diğer zehirli gazlar varsa kullanılmamalıdır!!!!!!</a:t>
            </a: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60</a:t>
            </a:fld>
            <a:endParaRPr lang="tr-TR"/>
          </a:p>
        </p:txBody>
      </p:sp>
      <p:pic>
        <p:nvPicPr>
          <p:cNvPr id="26629" name="Picture 9" descr="Self-rescu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1773240"/>
            <a:ext cx="22034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11" descr="W65SelfRescu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3860802"/>
            <a:ext cx="238125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90020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tr-TR" altLang="tr-TR" sz="4000" b="1"/>
              <a:t>5-</a:t>
            </a:r>
            <a:r>
              <a:rPr lang="en-US" altLang="tr-TR" sz="4000" b="1"/>
              <a:t>EL</a:t>
            </a:r>
            <a:r>
              <a:rPr lang="tr-TR" altLang="tr-TR" sz="4000" b="1"/>
              <a:t> KORUYUCULAR</a:t>
            </a:r>
          </a:p>
        </p:txBody>
      </p:sp>
      <p:sp>
        <p:nvSpPr>
          <p:cNvPr id="150531" name="Rectangle 3"/>
          <p:cNvSpPr>
            <a:spLocks noGrp="1" noChangeArrowheads="1"/>
          </p:cNvSpPr>
          <p:nvPr>
            <p:ph type="body" sz="half" idx="1"/>
          </p:nvPr>
        </p:nvSpPr>
        <p:spPr>
          <a:xfrm>
            <a:off x="533400" y="1828800"/>
            <a:ext cx="5551488" cy="4038600"/>
          </a:xfrm>
        </p:spPr>
        <p:txBody>
          <a:bodyPr/>
          <a:lstStyle/>
          <a:p>
            <a:pPr eaLnBrk="1" hangingPunct="1">
              <a:buFont typeface="Wingdings" pitchFamily="2" charset="2"/>
              <a:buNone/>
              <a:defRPr/>
            </a:pPr>
            <a:r>
              <a:rPr lang="tr-TR" sz="2000" b="1" dirty="0">
                <a:solidFill>
                  <a:schemeClr val="hlink"/>
                </a:solidFill>
                <a:effectLst>
                  <a:outerShdw blurRad="38100" dist="38100" dir="2700000" algn="tl">
                    <a:srgbClr val="000000"/>
                  </a:outerShdw>
                </a:effectLst>
              </a:rPr>
              <a:t>El Koruyucuları Ne Zaman Kullanılmalıdır?</a:t>
            </a:r>
          </a:p>
          <a:p>
            <a:pPr eaLnBrk="1" hangingPunct="1">
              <a:buFont typeface="Wingdings" pitchFamily="2" charset="2"/>
              <a:buNone/>
              <a:defRPr/>
            </a:pPr>
            <a:r>
              <a:rPr lang="en-US" sz="1800" b="1" dirty="0">
                <a:solidFill>
                  <a:schemeClr val="hlink"/>
                </a:solidFill>
                <a:effectLst>
                  <a:outerShdw blurRad="38100" dist="38100" dir="2700000" algn="tl">
                    <a:srgbClr val="000000"/>
                  </a:outerShdw>
                </a:effectLst>
              </a:rPr>
              <a:t>	</a:t>
            </a:r>
          </a:p>
          <a:p>
            <a:pPr eaLnBrk="1" hangingPunct="1">
              <a:buFont typeface="Wingdings" pitchFamily="2" charset="2"/>
              <a:buNone/>
              <a:defRPr/>
            </a:pPr>
            <a:r>
              <a:rPr lang="en-US" sz="1800" b="1" dirty="0">
                <a:solidFill>
                  <a:schemeClr val="hlink"/>
                </a:solidFill>
                <a:effectLst>
                  <a:outerShdw blurRad="38100" dist="38100" dir="2700000" algn="tl">
                    <a:srgbClr val="000000"/>
                  </a:outerShdw>
                </a:effectLst>
              </a:rPr>
              <a:t>	</a:t>
            </a:r>
            <a:r>
              <a:rPr lang="tr-TR" sz="1800" b="1" dirty="0">
                <a:solidFill>
                  <a:schemeClr val="hlink"/>
                </a:solidFill>
                <a:effectLst>
                  <a:outerShdw blurRad="38100" dist="38100" dir="2700000" algn="tl">
                    <a:srgbClr val="000000"/>
                  </a:outerShdw>
                </a:effectLst>
              </a:rPr>
              <a:t>Bunlardan biri varsa:</a:t>
            </a:r>
          </a:p>
          <a:p>
            <a:pPr eaLnBrk="1" hangingPunct="1">
              <a:buFont typeface="Wingdings" pitchFamily="2" charset="2"/>
              <a:buNone/>
              <a:defRPr/>
            </a:pPr>
            <a:r>
              <a:rPr lang="en-US" sz="1600" dirty="0">
                <a:solidFill>
                  <a:schemeClr val="hlink"/>
                </a:solidFill>
              </a:rPr>
              <a:t>		</a:t>
            </a:r>
            <a:r>
              <a:rPr lang="tr-TR" sz="1600" dirty="0"/>
              <a:t>* Yanıklar</a:t>
            </a:r>
          </a:p>
          <a:p>
            <a:pPr eaLnBrk="1" hangingPunct="1">
              <a:buFont typeface="Wingdings" pitchFamily="2" charset="2"/>
              <a:buNone/>
              <a:defRPr/>
            </a:pPr>
            <a:r>
              <a:rPr lang="tr-TR" sz="1600" dirty="0"/>
              <a:t>		* Ezikler</a:t>
            </a:r>
          </a:p>
          <a:p>
            <a:pPr eaLnBrk="1" hangingPunct="1">
              <a:buFont typeface="Wingdings" pitchFamily="2" charset="2"/>
              <a:buNone/>
              <a:defRPr/>
            </a:pPr>
            <a:r>
              <a:rPr lang="tr-TR" sz="1600" dirty="0"/>
              <a:t>		* Aşınmalar</a:t>
            </a:r>
          </a:p>
          <a:p>
            <a:pPr eaLnBrk="1" hangingPunct="1">
              <a:buFont typeface="Wingdings" pitchFamily="2" charset="2"/>
              <a:buNone/>
              <a:defRPr/>
            </a:pPr>
            <a:r>
              <a:rPr lang="tr-TR" sz="1600" dirty="0"/>
              <a:t>		* Kesikler</a:t>
            </a:r>
          </a:p>
          <a:p>
            <a:pPr eaLnBrk="1" hangingPunct="1">
              <a:buFont typeface="Wingdings" pitchFamily="2" charset="2"/>
              <a:buNone/>
              <a:defRPr/>
            </a:pPr>
            <a:r>
              <a:rPr lang="tr-TR" sz="1600" dirty="0"/>
              <a:t>		* Delinmeler</a:t>
            </a:r>
          </a:p>
          <a:p>
            <a:pPr eaLnBrk="1" hangingPunct="1">
              <a:buFont typeface="Wingdings" pitchFamily="2" charset="2"/>
              <a:buNone/>
              <a:defRPr/>
            </a:pPr>
            <a:r>
              <a:rPr lang="tr-TR" sz="1600" dirty="0"/>
              <a:t>		* Kırıklar</a:t>
            </a:r>
          </a:p>
          <a:p>
            <a:pPr eaLnBrk="1" hangingPunct="1">
              <a:buFont typeface="Wingdings" pitchFamily="2" charset="2"/>
              <a:buNone/>
              <a:defRPr/>
            </a:pPr>
            <a:r>
              <a:rPr lang="tr-TR" sz="1600" dirty="0"/>
              <a:t>		* Uzuv Kesilmeleri</a:t>
            </a:r>
          </a:p>
          <a:p>
            <a:pPr eaLnBrk="1" hangingPunct="1">
              <a:buFont typeface="Wingdings" pitchFamily="2" charset="2"/>
              <a:buNone/>
              <a:defRPr/>
            </a:pPr>
            <a:r>
              <a:rPr lang="tr-TR" sz="1600" dirty="0"/>
              <a:t>		* Kimyasallara maruz kalma</a:t>
            </a: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61</a:t>
            </a:fld>
            <a:endParaRPr lang="tr-TR"/>
          </a:p>
        </p:txBody>
      </p:sp>
      <p:pic>
        <p:nvPicPr>
          <p:cNvPr id="27653"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90" y="1773238"/>
            <a:ext cx="1728787" cy="2087562"/>
          </a:xfrm>
          <a:prstGeom prst="rect">
            <a:avLst/>
          </a:prstGeom>
          <a:noFill/>
          <a:ln w="38100">
            <a:solidFill>
              <a:srgbClr val="993366"/>
            </a:solidFill>
            <a:miter lim="800000"/>
            <a:headEnd/>
            <a:tailEnd/>
          </a:ln>
          <a:extLst>
            <a:ext uri="{909E8E84-426E-40DD-AFC4-6F175D3DCCD1}">
              <a14:hiddenFill xmlns:a14="http://schemas.microsoft.com/office/drawing/2010/main">
                <a:solidFill>
                  <a:srgbClr val="FFFFFF"/>
                </a:solidFill>
              </a14:hiddenFill>
            </a:ext>
          </a:extLst>
        </p:spPr>
      </p:pic>
      <p:pic>
        <p:nvPicPr>
          <p:cNvPr id="27654"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7" y="4149725"/>
            <a:ext cx="1685925" cy="1747838"/>
          </a:xfrm>
          <a:prstGeom prst="rect">
            <a:avLst/>
          </a:prstGeom>
          <a:noFill/>
          <a:ln w="38100">
            <a:solidFill>
              <a:srgbClr val="993366"/>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750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tr-TR" altLang="tr-TR" sz="4000" b="1"/>
              <a:t>5-</a:t>
            </a:r>
            <a:r>
              <a:rPr lang="en-US" altLang="tr-TR" sz="4000" b="1"/>
              <a:t>EL</a:t>
            </a:r>
            <a:r>
              <a:rPr lang="tr-TR" altLang="tr-TR" sz="4000" b="1"/>
              <a:t> KORUYUCULAR</a:t>
            </a:r>
          </a:p>
        </p:txBody>
      </p:sp>
      <p:sp>
        <p:nvSpPr>
          <p:cNvPr id="152579" name="Rectangle 3"/>
          <p:cNvSpPr>
            <a:spLocks noGrp="1" noChangeArrowheads="1"/>
          </p:cNvSpPr>
          <p:nvPr>
            <p:ph type="body" sz="half" idx="1"/>
          </p:nvPr>
        </p:nvSpPr>
        <p:spPr>
          <a:xfrm>
            <a:off x="533402" y="1828800"/>
            <a:ext cx="5838825" cy="4038600"/>
          </a:xfrm>
        </p:spPr>
        <p:txBody>
          <a:bodyPr/>
          <a:lstStyle/>
          <a:p>
            <a:pPr eaLnBrk="1" hangingPunct="1">
              <a:buFont typeface="Wingdings" pitchFamily="2" charset="2"/>
              <a:buNone/>
              <a:defRPr/>
            </a:pPr>
            <a:r>
              <a:rPr lang="tr-TR" sz="2400" b="1" dirty="0">
                <a:solidFill>
                  <a:srgbClr val="FF0000"/>
                </a:solidFill>
                <a:effectLst>
                  <a:outerShdw blurRad="38100" dist="38100" dir="2700000" algn="tl">
                    <a:srgbClr val="000000"/>
                  </a:outerShdw>
                </a:effectLst>
              </a:rPr>
              <a:t>Uygun el korumasının seçimi</a:t>
            </a:r>
          </a:p>
          <a:p>
            <a:pPr eaLnBrk="1" hangingPunct="1">
              <a:buFont typeface="Wingdings" pitchFamily="2" charset="2"/>
              <a:buNone/>
              <a:defRPr/>
            </a:pPr>
            <a:r>
              <a:rPr lang="tr-TR" sz="2000" b="1" dirty="0">
                <a:solidFill>
                  <a:schemeClr val="hlink"/>
                </a:solidFill>
                <a:effectLst>
                  <a:outerShdw blurRad="38100" dist="38100" dir="2700000" algn="tl">
                    <a:srgbClr val="000000"/>
                  </a:outerShdw>
                </a:effectLst>
              </a:rPr>
              <a:t>İş eldiveni seçiminde üretici firmanın ve</a:t>
            </a:r>
          </a:p>
          <a:p>
            <a:pPr eaLnBrk="1" hangingPunct="1">
              <a:buFont typeface="Wingdings" pitchFamily="2" charset="2"/>
              <a:buNone/>
              <a:defRPr/>
            </a:pPr>
            <a:r>
              <a:rPr lang="tr-TR" sz="2000" b="1" dirty="0">
                <a:solidFill>
                  <a:schemeClr val="hlink"/>
                </a:solidFill>
                <a:effectLst>
                  <a:outerShdw blurRad="38100" dist="38100" dir="2700000" algn="tl">
                    <a:srgbClr val="000000"/>
                  </a:outerShdw>
                </a:effectLst>
              </a:rPr>
              <a:t>yetkili kişilerin tavsiyelerine uyulması</a:t>
            </a:r>
          </a:p>
          <a:p>
            <a:pPr eaLnBrk="1" hangingPunct="1">
              <a:buFont typeface="Wingdings" pitchFamily="2" charset="2"/>
              <a:buNone/>
              <a:defRPr/>
            </a:pPr>
            <a:r>
              <a:rPr lang="tr-TR" sz="2000" b="1" dirty="0">
                <a:solidFill>
                  <a:schemeClr val="hlink"/>
                </a:solidFill>
                <a:effectLst>
                  <a:outerShdw blurRad="38100" dist="38100" dir="2700000" algn="tl">
                    <a:srgbClr val="000000"/>
                  </a:outerShdw>
                </a:effectLst>
              </a:rPr>
              <a:t>gerekir. Göz önünde bulundurulacak üç ana</a:t>
            </a:r>
          </a:p>
          <a:p>
            <a:pPr eaLnBrk="1" hangingPunct="1">
              <a:buFont typeface="Wingdings" pitchFamily="2" charset="2"/>
              <a:buNone/>
              <a:defRPr/>
            </a:pPr>
            <a:r>
              <a:rPr lang="tr-TR" sz="2000" b="1" dirty="0">
                <a:solidFill>
                  <a:schemeClr val="hlink"/>
                </a:solidFill>
                <a:effectLst>
                  <a:outerShdw blurRad="38100" dist="38100" dir="2700000" algn="tl">
                    <a:srgbClr val="000000"/>
                  </a:outerShdw>
                </a:effectLst>
              </a:rPr>
              <a:t>nokta vardır:</a:t>
            </a:r>
          </a:p>
          <a:p>
            <a:pPr eaLnBrk="1" hangingPunct="1">
              <a:buFont typeface="Wingdings" pitchFamily="2" charset="2"/>
              <a:buNone/>
              <a:defRPr/>
            </a:pPr>
            <a:endParaRPr lang="tr-TR" sz="2000" b="1" dirty="0">
              <a:solidFill>
                <a:schemeClr val="hlink"/>
              </a:solidFill>
              <a:effectLst>
                <a:outerShdw blurRad="38100" dist="38100" dir="2700000" algn="tl">
                  <a:srgbClr val="000000"/>
                </a:outerShdw>
              </a:effectLst>
            </a:endParaRPr>
          </a:p>
          <a:p>
            <a:pPr eaLnBrk="1" hangingPunct="1">
              <a:buFont typeface="Wingdings" pitchFamily="2" charset="2"/>
              <a:buNone/>
              <a:defRPr/>
            </a:pPr>
            <a:r>
              <a:rPr lang="tr-TR" sz="2000" b="1" dirty="0">
                <a:solidFill>
                  <a:schemeClr val="hlink"/>
                </a:solidFill>
                <a:effectLst>
                  <a:outerShdw blurRad="38100" dist="38100" dir="2700000" algn="tl">
                    <a:srgbClr val="000000"/>
                  </a:outerShdw>
                </a:effectLst>
              </a:rPr>
              <a:t>	</a:t>
            </a:r>
            <a:r>
              <a:rPr lang="tr-TR" sz="1800" dirty="0">
                <a:solidFill>
                  <a:schemeClr val="hlink"/>
                </a:solidFill>
              </a:rPr>
              <a:t>* İşe uygunluğu</a:t>
            </a:r>
          </a:p>
          <a:p>
            <a:pPr eaLnBrk="1" hangingPunct="1">
              <a:buFont typeface="Wingdings" pitchFamily="2" charset="2"/>
              <a:buNone/>
              <a:defRPr/>
            </a:pPr>
            <a:r>
              <a:rPr lang="tr-TR" sz="1800" dirty="0">
                <a:solidFill>
                  <a:schemeClr val="hlink"/>
                </a:solidFill>
              </a:rPr>
              <a:t>	* Kullanımdaki rahatlığı</a:t>
            </a:r>
          </a:p>
          <a:p>
            <a:pPr eaLnBrk="1" hangingPunct="1">
              <a:buFont typeface="Wingdings" pitchFamily="2" charset="2"/>
              <a:buNone/>
              <a:defRPr/>
            </a:pPr>
            <a:r>
              <a:rPr lang="tr-TR" sz="1800" dirty="0">
                <a:solidFill>
                  <a:schemeClr val="hlink"/>
                </a:solidFill>
              </a:rPr>
              <a:t>	* Tehlikelere karşı yeterli koruma sağlaması</a:t>
            </a: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62</a:t>
            </a:fld>
            <a:endParaRPr lang="tr-TR"/>
          </a:p>
        </p:txBody>
      </p:sp>
      <p:pic>
        <p:nvPicPr>
          <p:cNvPr id="2867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90" y="1773238"/>
            <a:ext cx="1728787" cy="2087562"/>
          </a:xfrm>
          <a:prstGeom prst="rect">
            <a:avLst/>
          </a:prstGeom>
          <a:noFill/>
          <a:ln w="38100">
            <a:solidFill>
              <a:srgbClr val="993366"/>
            </a:solidFill>
            <a:miter lim="800000"/>
            <a:headEnd/>
            <a:tailEnd/>
          </a:ln>
          <a:extLst>
            <a:ext uri="{909E8E84-426E-40DD-AFC4-6F175D3DCCD1}">
              <a14:hiddenFill xmlns:a14="http://schemas.microsoft.com/office/drawing/2010/main">
                <a:solidFill>
                  <a:srgbClr val="FFFFFF"/>
                </a:solidFill>
              </a14:hiddenFill>
            </a:ext>
          </a:extLst>
        </p:spPr>
      </p:pic>
      <p:pic>
        <p:nvPicPr>
          <p:cNvPr id="28678"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7" y="4149725"/>
            <a:ext cx="1685925" cy="1747838"/>
          </a:xfrm>
          <a:prstGeom prst="rect">
            <a:avLst/>
          </a:prstGeom>
          <a:noFill/>
          <a:ln w="38100">
            <a:solidFill>
              <a:srgbClr val="993366"/>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3833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tr-TR" altLang="tr-TR" sz="4000" b="1"/>
              <a:t>6-AYAK KORUYUCULAR</a:t>
            </a:r>
          </a:p>
        </p:txBody>
      </p:sp>
      <p:sp>
        <p:nvSpPr>
          <p:cNvPr id="154627" name="Rectangle 3"/>
          <p:cNvSpPr>
            <a:spLocks noGrp="1" noChangeArrowheads="1"/>
          </p:cNvSpPr>
          <p:nvPr>
            <p:ph type="body" sz="half" idx="1"/>
          </p:nvPr>
        </p:nvSpPr>
        <p:spPr>
          <a:xfrm>
            <a:off x="533402" y="1828800"/>
            <a:ext cx="5838825" cy="4038600"/>
          </a:xfrm>
        </p:spPr>
        <p:txBody>
          <a:bodyPr>
            <a:normAutofit/>
          </a:bodyPr>
          <a:lstStyle/>
          <a:p>
            <a:pPr eaLnBrk="1" hangingPunct="1">
              <a:buFont typeface="Wingdings" pitchFamily="2" charset="2"/>
              <a:buNone/>
              <a:defRPr/>
            </a:pPr>
            <a:r>
              <a:rPr lang="tr-TR" sz="2500" b="1" dirty="0">
                <a:solidFill>
                  <a:srgbClr val="FF0000"/>
                </a:solidFill>
                <a:effectLst>
                  <a:outerShdw blurRad="38100" dist="38100" dir="2700000" algn="tl">
                    <a:srgbClr val="000000"/>
                  </a:outerShdw>
                </a:effectLst>
              </a:rPr>
              <a:t>Ayak Koruyucu Ne Zaman Kullanılmalıdır?</a:t>
            </a:r>
          </a:p>
          <a:p>
            <a:pPr eaLnBrk="1" hangingPunct="1">
              <a:buFont typeface="Wingdings" pitchFamily="2" charset="2"/>
              <a:buNone/>
              <a:defRPr/>
            </a:pPr>
            <a:r>
              <a:rPr lang="tr-TR" sz="2000" b="1" dirty="0">
                <a:solidFill>
                  <a:schemeClr val="hlink"/>
                </a:solidFill>
                <a:effectLst>
                  <a:outerShdw blurRad="38100" dist="38100" dir="2700000" algn="tl">
                    <a:srgbClr val="000000"/>
                  </a:outerShdw>
                </a:effectLst>
              </a:rPr>
              <a:t>Şunlardan herhangi biri durumunda</a:t>
            </a:r>
            <a:r>
              <a:rPr lang="en-US" sz="2000" b="1" dirty="0">
                <a:solidFill>
                  <a:schemeClr val="hlink"/>
                </a:solidFill>
                <a:effectLst>
                  <a:outerShdw blurRad="38100" dist="38100" dir="2700000" algn="tl">
                    <a:srgbClr val="000000"/>
                  </a:outerShdw>
                </a:effectLst>
              </a:rPr>
              <a:t>:</a:t>
            </a:r>
            <a:endParaRPr lang="tr-TR" sz="2000" b="1" dirty="0">
              <a:solidFill>
                <a:schemeClr val="hlink"/>
              </a:solidFill>
              <a:effectLst>
                <a:outerShdw blurRad="38100" dist="38100" dir="2700000" algn="tl">
                  <a:srgbClr val="000000"/>
                </a:outerShdw>
              </a:effectLst>
            </a:endParaRPr>
          </a:p>
          <a:p>
            <a:pPr eaLnBrk="1" hangingPunct="1">
              <a:buFont typeface="Wingdings" pitchFamily="2" charset="2"/>
              <a:buNone/>
              <a:defRPr/>
            </a:pPr>
            <a:endParaRPr lang="en-US" sz="2000" b="1" dirty="0">
              <a:solidFill>
                <a:schemeClr val="hlink"/>
              </a:solidFill>
              <a:effectLst>
                <a:outerShdw blurRad="38100" dist="38100" dir="2700000" algn="tl">
                  <a:srgbClr val="000000"/>
                </a:outerShdw>
              </a:effectLst>
            </a:endParaRPr>
          </a:p>
          <a:p>
            <a:pPr eaLnBrk="1" hangingPunct="1">
              <a:defRPr/>
            </a:pPr>
            <a:r>
              <a:rPr lang="tr-TR" sz="1800" dirty="0"/>
              <a:t>Çalışanların ayaklarına düşebilecek veya yuvarlanabilecek varil veya araçlar gibi ağır nesneler</a:t>
            </a:r>
            <a:endParaRPr lang="en-US" sz="1800" dirty="0"/>
          </a:p>
          <a:p>
            <a:pPr eaLnBrk="1" hangingPunct="1">
              <a:defRPr/>
            </a:pPr>
            <a:r>
              <a:rPr lang="tr-TR" sz="1800" dirty="0"/>
              <a:t>Gündelik ayakkabıları delebilecek çivi veya tel çiviler gibi keskin nesneler </a:t>
            </a:r>
            <a:endParaRPr lang="en-US" sz="1800" dirty="0"/>
          </a:p>
          <a:p>
            <a:pPr eaLnBrk="1" hangingPunct="1">
              <a:defRPr/>
            </a:pPr>
            <a:r>
              <a:rPr lang="tr-TR" sz="1800" dirty="0"/>
              <a:t>Ayağa sıçrayabilecek erimiş metal</a:t>
            </a:r>
            <a:endParaRPr lang="en-US" sz="1800" dirty="0"/>
          </a:p>
          <a:p>
            <a:pPr eaLnBrk="1" hangingPunct="1">
              <a:defRPr/>
            </a:pPr>
            <a:r>
              <a:rPr lang="tr-TR" sz="1800" dirty="0"/>
              <a:t>Sıcak veya ıslak zeminler </a:t>
            </a:r>
            <a:endParaRPr lang="en-US" sz="1800" dirty="0"/>
          </a:p>
          <a:p>
            <a:pPr eaLnBrk="1" hangingPunct="1">
              <a:defRPr/>
            </a:pPr>
            <a:r>
              <a:rPr lang="tr-TR" sz="1800" dirty="0"/>
              <a:t>Kaygan yüzeyler</a:t>
            </a: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63</a:t>
            </a:fld>
            <a:endParaRPr lang="tr-TR"/>
          </a:p>
        </p:txBody>
      </p:sp>
      <p:pic>
        <p:nvPicPr>
          <p:cNvPr id="29701"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0815" y="2420940"/>
            <a:ext cx="2428875" cy="315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2455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tr-TR" altLang="tr-TR" sz="4000" b="1"/>
              <a:t>6-AYAK KORUYUCULAR</a:t>
            </a:r>
          </a:p>
        </p:txBody>
      </p:sp>
      <p:sp>
        <p:nvSpPr>
          <p:cNvPr id="156675" name="Rectangle 3"/>
          <p:cNvSpPr>
            <a:spLocks noGrp="1" noChangeArrowheads="1"/>
          </p:cNvSpPr>
          <p:nvPr>
            <p:ph type="body" sz="half" idx="1"/>
          </p:nvPr>
        </p:nvSpPr>
        <p:spPr>
          <a:xfrm>
            <a:off x="533402" y="1828800"/>
            <a:ext cx="5838825" cy="4038600"/>
          </a:xfrm>
        </p:spPr>
        <p:txBody>
          <a:bodyPr/>
          <a:lstStyle/>
          <a:p>
            <a:pPr>
              <a:lnSpc>
                <a:spcPct val="80000"/>
              </a:lnSpc>
              <a:spcBef>
                <a:spcPct val="30000"/>
              </a:spcBef>
              <a:buClr>
                <a:srgbClr val="FFFF00"/>
              </a:buClr>
              <a:buSzTx/>
              <a:buFontTx/>
              <a:buNone/>
              <a:defRPr/>
            </a:pPr>
            <a:r>
              <a:rPr lang="tr-TR" sz="2000" b="1" dirty="0">
                <a:solidFill>
                  <a:schemeClr val="hlink"/>
                </a:solidFill>
              </a:rPr>
              <a:t>  </a:t>
            </a:r>
          </a:p>
          <a:p>
            <a:pPr>
              <a:lnSpc>
                <a:spcPct val="80000"/>
              </a:lnSpc>
              <a:spcBef>
                <a:spcPct val="30000"/>
              </a:spcBef>
              <a:buClr>
                <a:srgbClr val="FFFF00"/>
              </a:buClr>
              <a:buSzTx/>
              <a:buFontTx/>
              <a:buNone/>
              <a:defRPr/>
            </a:pPr>
            <a:endParaRPr lang="tr-TR" sz="2000" b="1" dirty="0">
              <a:solidFill>
                <a:schemeClr val="hlink"/>
              </a:solidFill>
            </a:endParaRPr>
          </a:p>
          <a:p>
            <a:pPr>
              <a:lnSpc>
                <a:spcPct val="80000"/>
              </a:lnSpc>
              <a:spcBef>
                <a:spcPct val="30000"/>
              </a:spcBef>
              <a:buClr>
                <a:srgbClr val="FFFF00"/>
              </a:buClr>
              <a:buSzTx/>
              <a:buFontTx/>
              <a:buNone/>
              <a:defRPr/>
            </a:pPr>
            <a:r>
              <a:rPr lang="tr-TR" sz="2000" b="1" dirty="0">
                <a:solidFill>
                  <a:schemeClr val="hlink"/>
                </a:solidFill>
              </a:rPr>
              <a:t>  * Vurmalara dirençli burunlar ve sıcağa  dirençli tabanlar, çatı kaplama ve asfaltlamada sık rastlanan sıcak zeminlere karşı koruma sağlar. </a:t>
            </a:r>
            <a:endParaRPr lang="en-US" sz="2000" b="1" dirty="0">
              <a:solidFill>
                <a:schemeClr val="hlink"/>
              </a:solidFill>
            </a:endParaRPr>
          </a:p>
          <a:p>
            <a:pPr>
              <a:lnSpc>
                <a:spcPct val="80000"/>
              </a:lnSpc>
              <a:spcBef>
                <a:spcPct val="30000"/>
              </a:spcBef>
              <a:buClr>
                <a:srgbClr val="FFFF00"/>
              </a:buClr>
              <a:buSzTx/>
              <a:buFontTx/>
              <a:buNone/>
              <a:defRPr/>
            </a:pPr>
            <a:r>
              <a:rPr lang="tr-TR" sz="2000" b="1" dirty="0">
                <a:solidFill>
                  <a:schemeClr val="hlink"/>
                </a:solidFill>
              </a:rPr>
              <a:t>  * Bazılarının delinme yaralanmalarına karşı korumak için, metal iç tabanlıkları vardır. </a:t>
            </a:r>
            <a:endParaRPr lang="en-US" sz="2000" b="1" dirty="0">
              <a:solidFill>
                <a:schemeClr val="hlink"/>
              </a:solidFill>
            </a:endParaRPr>
          </a:p>
          <a:p>
            <a:pPr>
              <a:lnSpc>
                <a:spcPct val="80000"/>
              </a:lnSpc>
              <a:spcBef>
                <a:spcPct val="30000"/>
              </a:spcBef>
              <a:buClr>
                <a:srgbClr val="FFFF00"/>
              </a:buClr>
              <a:buSzTx/>
              <a:buFontTx/>
              <a:buNone/>
              <a:defRPr/>
            </a:pPr>
            <a:r>
              <a:rPr lang="tr-TR" sz="2000" b="1" dirty="0">
                <a:solidFill>
                  <a:schemeClr val="hlink"/>
                </a:solidFill>
              </a:rPr>
              <a:t>   * Patlayıcı alanlarda kullanmak için elektrik açısından iletken olabilir veya iş yeri elektrik tehlikelerinden korunmak için iletken olmayabilir. </a:t>
            </a:r>
            <a:endParaRPr lang="en-US" sz="2000" b="1" dirty="0">
              <a:solidFill>
                <a:schemeClr val="hlink"/>
              </a:solidFill>
            </a:endParaRPr>
          </a:p>
          <a:p>
            <a:pPr eaLnBrk="1" hangingPunct="1">
              <a:buFont typeface="Wingdings" pitchFamily="2" charset="2"/>
              <a:buNone/>
              <a:defRPr/>
            </a:pPr>
            <a:endParaRPr lang="tr-TR" sz="2000" dirty="0">
              <a:solidFill>
                <a:schemeClr val="hlink"/>
              </a:solidFill>
            </a:endParaRP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64</a:t>
            </a:fld>
            <a:endParaRPr lang="tr-TR"/>
          </a:p>
        </p:txBody>
      </p:sp>
      <p:pic>
        <p:nvPicPr>
          <p:cNvPr id="30725"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252" y="2420940"/>
            <a:ext cx="25574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5028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sz="quarter"/>
          </p:nvPr>
        </p:nvSpPr>
        <p:spPr>
          <a:xfrm>
            <a:off x="657225" y="692150"/>
            <a:ext cx="7772400" cy="1143000"/>
          </a:xfrm>
        </p:spPr>
        <p:txBody>
          <a:bodyPr>
            <a:normAutofit fontScale="90000"/>
          </a:bodyPr>
          <a:lstStyle/>
          <a:p>
            <a:r>
              <a:rPr lang="tr-TR" altLang="tr-TR" sz="4000" b="1" dirty="0">
                <a:cs typeface="Times New Roman" pitchFamily="18" charset="0"/>
              </a:rPr>
              <a:t>7-KİŞİSEL DÜŞME ÖNLEYİCİ EKİPMANLAR</a:t>
            </a:r>
          </a:p>
        </p:txBody>
      </p:sp>
      <p:pic>
        <p:nvPicPr>
          <p:cNvPr id="31747" name="Picture 10" descr="New Picture (53)"/>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68315" y="2060577"/>
            <a:ext cx="1811337" cy="2955925"/>
          </a:xfrm>
          <a:noFill/>
        </p:spPr>
      </p:pic>
      <p:pic>
        <p:nvPicPr>
          <p:cNvPr id="31748" name="Picture 11" descr="New Picture (21)"/>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tretch>
            <a:fillRect/>
          </a:stretch>
        </p:blipFill>
        <p:spPr>
          <a:xfrm>
            <a:off x="5044928" y="1981200"/>
            <a:ext cx="3010194" cy="1981200"/>
          </a:xfrm>
          <a:noFill/>
        </p:spPr>
      </p:pic>
      <p:pic>
        <p:nvPicPr>
          <p:cNvPr id="31749" name="Picture 12" descr="fallpro2"/>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2051052" y="2565400"/>
            <a:ext cx="2244725" cy="3176588"/>
          </a:xfrm>
          <a:noFill/>
        </p:spPr>
      </p:pic>
      <p:pic>
        <p:nvPicPr>
          <p:cNvPr id="31750" name="Picture 13" descr="fallpro1"/>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a:xfrm>
            <a:off x="3995740" y="1989138"/>
            <a:ext cx="2262187" cy="3676650"/>
          </a:xfrm>
          <a:noFill/>
        </p:spPr>
      </p:pic>
      <p:sp>
        <p:nvSpPr>
          <p:cNvPr id="3" name="Slayt Numarası Yer Tutucusu 2"/>
          <p:cNvSpPr>
            <a:spLocks noGrp="1"/>
          </p:cNvSpPr>
          <p:nvPr>
            <p:ph type="sldNum" sz="quarter" idx="12"/>
          </p:nvPr>
        </p:nvSpPr>
        <p:spPr/>
        <p:txBody>
          <a:bodyPr/>
          <a:lstStyle/>
          <a:p>
            <a:pPr>
              <a:defRPr/>
            </a:pPr>
            <a:fld id="{06C8A7A1-A8D1-4BF2-AE01-66965B1344A8}" type="slidenum">
              <a:rPr lang="en-GB" smtClean="0"/>
              <a:pPr>
                <a:defRPr/>
              </a:pPr>
              <a:t>65</a:t>
            </a:fld>
            <a:r>
              <a:rPr lang="tr-TR" smtClean="0"/>
              <a:t>/46</a:t>
            </a:r>
            <a:endParaRPr lang="en-GB" dirty="0"/>
          </a:p>
        </p:txBody>
      </p:sp>
    </p:spTree>
    <p:extLst>
      <p:ext uri="{BB962C8B-B14F-4D97-AF65-F5344CB8AC3E}">
        <p14:creationId xmlns:p14="http://schemas.microsoft.com/office/powerpoint/2010/main" val="1604651076"/>
      </p:ext>
    </p:extLst>
  </p:cSld>
  <p:clrMapOvr>
    <a:masterClrMapping/>
  </p:clrMapOvr>
  <p:transition spd="slow">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a:xfrm>
            <a:off x="684213" y="620713"/>
            <a:ext cx="7772400" cy="1143000"/>
          </a:xfrm>
        </p:spPr>
        <p:txBody>
          <a:bodyPr/>
          <a:lstStyle/>
          <a:p>
            <a:r>
              <a:rPr lang="tr-TR" altLang="tr-TR" smtClean="0">
                <a:cs typeface="Times New Roman" pitchFamily="18" charset="0"/>
              </a:rPr>
              <a:t>7.1-EMNİYET KEMERİ</a:t>
            </a:r>
          </a:p>
        </p:txBody>
      </p:sp>
      <p:sp>
        <p:nvSpPr>
          <p:cNvPr id="32771" name="Rectangle 5"/>
          <p:cNvSpPr>
            <a:spLocks noGrp="1" noChangeArrowheads="1"/>
          </p:cNvSpPr>
          <p:nvPr>
            <p:ph type="body" sz="half" idx="1"/>
          </p:nvPr>
        </p:nvSpPr>
        <p:spPr>
          <a:xfrm>
            <a:off x="755650" y="1628775"/>
            <a:ext cx="7772400" cy="1981200"/>
          </a:xfrm>
        </p:spPr>
        <p:txBody>
          <a:bodyPr/>
          <a:lstStyle/>
          <a:p>
            <a:r>
              <a:rPr lang="tr-TR" altLang="tr-TR" b="1" i="1">
                <a:latin typeface="Trebuchet MS" pitchFamily="34" charset="0"/>
              </a:rPr>
              <a:t>Emniyet kemerini düşmeye karşı koruyucu olarak kullanılmamalıdır!</a:t>
            </a:r>
          </a:p>
          <a:p>
            <a:r>
              <a:rPr lang="tr-TR" altLang="tr-TR" b="1" i="1">
                <a:latin typeface="Trebuchet MS" pitchFamily="34" charset="0"/>
              </a:rPr>
              <a:t>Emniyet kemeri pozisyon almak için ve düşmeyi kısıtlayıcı olarak kullanılmalıdır.</a:t>
            </a:r>
          </a:p>
        </p:txBody>
      </p:sp>
      <p:pic>
        <p:nvPicPr>
          <p:cNvPr id="32772" name="Picture 7" descr="New Picture (3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979615" y="3573463"/>
            <a:ext cx="4752975" cy="2354262"/>
          </a:xfrm>
          <a:noFill/>
        </p:spPr>
      </p:pic>
      <p:sp>
        <p:nvSpPr>
          <p:cNvPr id="3" name="Slayt Numarası Yer Tutucusu 2"/>
          <p:cNvSpPr>
            <a:spLocks noGrp="1"/>
          </p:cNvSpPr>
          <p:nvPr>
            <p:ph type="sldNum" sz="quarter" idx="12"/>
          </p:nvPr>
        </p:nvSpPr>
        <p:spPr/>
        <p:txBody>
          <a:bodyPr/>
          <a:lstStyle/>
          <a:p>
            <a:pPr>
              <a:defRPr/>
            </a:pPr>
            <a:fld id="{8FA75E31-4DC4-4E49-9739-59DC2AE1633C}" type="slidenum">
              <a:rPr lang="en-GB" smtClean="0"/>
              <a:pPr>
                <a:defRPr/>
              </a:pPr>
              <a:t>66</a:t>
            </a:fld>
            <a:r>
              <a:rPr lang="tr-TR" smtClean="0"/>
              <a:t>/46</a:t>
            </a:r>
            <a:endParaRPr lang="en-GB" dirty="0"/>
          </a:p>
        </p:txBody>
      </p:sp>
    </p:spTree>
    <p:extLst>
      <p:ext uri="{BB962C8B-B14F-4D97-AF65-F5344CB8AC3E}">
        <p14:creationId xmlns:p14="http://schemas.microsoft.com/office/powerpoint/2010/main" val="2191687657"/>
      </p:ext>
    </p:extLst>
  </p:cSld>
  <p:clrMapOvr>
    <a:masterClrMapping/>
  </p:clrMapOvr>
  <p:transition spd="slow">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Grp="1" noChangeArrowheads="1"/>
          </p:cNvSpPr>
          <p:nvPr>
            <p:ph type="body" sz="half" idx="1"/>
          </p:nvPr>
        </p:nvSpPr>
        <p:spPr>
          <a:xfrm>
            <a:off x="539752" y="1052513"/>
            <a:ext cx="8029575" cy="2184400"/>
          </a:xfrm>
        </p:spPr>
        <p:txBody>
          <a:bodyPr/>
          <a:lstStyle/>
          <a:p>
            <a:r>
              <a:rPr lang="tr-TR" altLang="tr-TR" b="1" i="1">
                <a:latin typeface="Trebuchet MS" pitchFamily="34" charset="0"/>
              </a:rPr>
              <a:t>Koruyucu olarak emniyet kemeri kullanıyorsa, düşme durumunda ciddi bel sakatlığı  oluşabilir veya karın boşluğu ile ilgili yaralanma riski çok yüksektir.</a:t>
            </a:r>
          </a:p>
        </p:txBody>
      </p:sp>
      <p:pic>
        <p:nvPicPr>
          <p:cNvPr id="33795" name="Picture 7" descr="New Picture (5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042990" y="2852738"/>
            <a:ext cx="7058025" cy="3255962"/>
          </a:xfrm>
          <a:noFill/>
        </p:spPr>
      </p:pic>
      <p:sp>
        <p:nvSpPr>
          <p:cNvPr id="3" name="Slayt Numarası Yer Tutucusu 2"/>
          <p:cNvSpPr>
            <a:spLocks noGrp="1"/>
          </p:cNvSpPr>
          <p:nvPr>
            <p:ph type="sldNum" sz="quarter" idx="12"/>
          </p:nvPr>
        </p:nvSpPr>
        <p:spPr/>
        <p:txBody>
          <a:bodyPr/>
          <a:lstStyle/>
          <a:p>
            <a:pPr>
              <a:defRPr/>
            </a:pPr>
            <a:fld id="{8FA75E31-4DC4-4E49-9739-59DC2AE1633C}" type="slidenum">
              <a:rPr lang="en-GB" smtClean="0"/>
              <a:pPr>
                <a:defRPr/>
              </a:pPr>
              <a:t>67</a:t>
            </a:fld>
            <a:r>
              <a:rPr lang="tr-TR" smtClean="0"/>
              <a:t>/46</a:t>
            </a:r>
            <a:endParaRPr lang="en-GB" dirty="0"/>
          </a:p>
        </p:txBody>
      </p:sp>
    </p:spTree>
    <p:extLst>
      <p:ext uri="{BB962C8B-B14F-4D97-AF65-F5344CB8AC3E}">
        <p14:creationId xmlns:p14="http://schemas.microsoft.com/office/powerpoint/2010/main" val="3954382454"/>
      </p:ext>
    </p:extLst>
  </p:cSld>
  <p:clrMapOvr>
    <a:masterClrMapping/>
  </p:clrMapOvr>
  <p:transition spd="slow">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sz="quarter"/>
          </p:nvPr>
        </p:nvSpPr>
        <p:spPr>
          <a:xfrm>
            <a:off x="755650" y="908050"/>
            <a:ext cx="7772400" cy="889000"/>
          </a:xfrm>
        </p:spPr>
        <p:txBody>
          <a:bodyPr/>
          <a:lstStyle/>
          <a:p>
            <a:r>
              <a:rPr lang="tr-TR" altLang="tr-TR" sz="4000" b="1">
                <a:cs typeface="Times New Roman" pitchFamily="18" charset="0"/>
              </a:rPr>
              <a:t>7.2-KEMERİN KONTROLÜ </a:t>
            </a:r>
          </a:p>
        </p:txBody>
      </p:sp>
      <p:pic>
        <p:nvPicPr>
          <p:cNvPr id="34820" name="Picture 8" descr="New Picture (3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57190" y="4705350"/>
            <a:ext cx="2376487" cy="1366838"/>
          </a:xfrm>
          <a:noFill/>
        </p:spPr>
      </p:pic>
      <p:pic>
        <p:nvPicPr>
          <p:cNvPr id="34821" name="Picture 9" descr="New Picture (35)"/>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5363368" y="4714877"/>
            <a:ext cx="2379663" cy="1357313"/>
          </a:xfrm>
          <a:noFill/>
        </p:spPr>
      </p:pic>
      <p:pic>
        <p:nvPicPr>
          <p:cNvPr id="34822" name="Picture 10" descr="New Picture (36)"/>
          <p:cNvPicPr>
            <a:picLocks noGrp="1" noChangeAspect="1" noChangeArrowheads="1"/>
          </p:cNvPicPr>
          <p:nvPr>
            <p:ph sz="quarter" idx="3"/>
          </p:nvPr>
        </p:nvPicPr>
        <p:blipFill>
          <a:blip r:embed="rId5" cstate="print">
            <a:extLst>
              <a:ext uri="{28A0092B-C50C-407E-A947-70E740481C1C}">
                <a14:useLocalDpi xmlns:a14="http://schemas.microsoft.com/office/drawing/2010/main" val="0"/>
              </a:ext>
            </a:extLst>
          </a:blip>
          <a:stretch>
            <a:fillRect/>
          </a:stretch>
        </p:blipFill>
        <p:spPr>
          <a:xfrm>
            <a:off x="2836736" y="4173594"/>
            <a:ext cx="2060831" cy="1082566"/>
          </a:xfrm>
          <a:noFill/>
        </p:spPr>
      </p:pic>
      <p:pic>
        <p:nvPicPr>
          <p:cNvPr id="34823" name="Picture 11" descr="New Picture (37)"/>
          <p:cNvPicPr>
            <a:picLocks noGrp="1" noChangeAspect="1" noChangeArrowheads="1"/>
          </p:cNvPicPr>
          <p:nvPr>
            <p:ph sz="quarter" idx="4"/>
          </p:nvPr>
        </p:nvPicPr>
        <p:blipFill>
          <a:blip r:embed="rId6" cstate="print">
            <a:extLst>
              <a:ext uri="{28A0092B-C50C-407E-A947-70E740481C1C}">
                <a14:useLocalDpi xmlns:a14="http://schemas.microsoft.com/office/drawing/2010/main" val="0"/>
              </a:ext>
            </a:extLst>
          </a:blip>
          <a:stretch>
            <a:fillRect/>
          </a:stretch>
        </p:blipFill>
        <p:spPr>
          <a:xfrm>
            <a:off x="6693777" y="3072636"/>
            <a:ext cx="1623846" cy="1554136"/>
          </a:xfrm>
          <a:noFill/>
        </p:spPr>
      </p:pic>
      <p:sp>
        <p:nvSpPr>
          <p:cNvPr id="3" name="Slayt Numarası Yer Tutucusu 2"/>
          <p:cNvSpPr>
            <a:spLocks noGrp="1"/>
          </p:cNvSpPr>
          <p:nvPr>
            <p:ph type="sldNum" sz="quarter" idx="12"/>
          </p:nvPr>
        </p:nvSpPr>
        <p:spPr/>
        <p:txBody>
          <a:bodyPr/>
          <a:lstStyle/>
          <a:p>
            <a:pPr>
              <a:defRPr/>
            </a:pPr>
            <a:fld id="{06C8A7A1-A8D1-4BF2-AE01-66965B1344A8}" type="slidenum">
              <a:rPr lang="en-GB" smtClean="0"/>
              <a:pPr>
                <a:defRPr/>
              </a:pPr>
              <a:t>68</a:t>
            </a:fld>
            <a:r>
              <a:rPr lang="tr-TR" smtClean="0"/>
              <a:t>/46</a:t>
            </a:r>
            <a:endParaRPr lang="en-GB" dirty="0"/>
          </a:p>
        </p:txBody>
      </p:sp>
      <p:sp>
        <p:nvSpPr>
          <p:cNvPr id="34819" name="Rectangle 3"/>
          <p:cNvSpPr>
            <a:spLocks noGrp="1" noChangeArrowheads="1"/>
          </p:cNvSpPr>
          <p:nvPr>
            <p:ph type="body" idx="4294967295"/>
          </p:nvPr>
        </p:nvSpPr>
        <p:spPr>
          <a:xfrm>
            <a:off x="933450" y="1878013"/>
            <a:ext cx="7416800" cy="2084387"/>
          </a:xfrm>
        </p:spPr>
        <p:txBody>
          <a:bodyPr>
            <a:normAutofit/>
          </a:bodyPr>
          <a:lstStyle/>
          <a:p>
            <a:r>
              <a:rPr lang="tr-TR" altLang="tr-TR" b="1" i="1" dirty="0">
                <a:latin typeface="Trebuchet MS" pitchFamily="34" charset="0"/>
              </a:rPr>
              <a:t>Her kullanım öncesinde, kemer tokası, kemer kumaşı ve D halkasını kontrol edilmelidir. Her hangi bir deformasyon oluştuğunda kemer kesinlikle kullanmamalıdır.</a:t>
            </a:r>
          </a:p>
        </p:txBody>
      </p:sp>
    </p:spTree>
    <p:extLst>
      <p:ext uri="{BB962C8B-B14F-4D97-AF65-F5344CB8AC3E}">
        <p14:creationId xmlns:p14="http://schemas.microsoft.com/office/powerpoint/2010/main" val="1643595764"/>
      </p:ext>
    </p:extLst>
  </p:cSld>
  <p:clrMapOvr>
    <a:masterClrMapping/>
  </p:clrMapOvr>
  <p:transition spd="slow">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755650" y="549275"/>
            <a:ext cx="7772400" cy="1143000"/>
          </a:xfrm>
        </p:spPr>
        <p:txBody>
          <a:bodyPr/>
          <a:lstStyle/>
          <a:p>
            <a:r>
              <a:rPr lang="tr-TR" altLang="tr-TR" sz="4000" b="1">
                <a:cs typeface="Times New Roman" pitchFamily="18" charset="0"/>
              </a:rPr>
              <a:t>7.2-KEMERİN KULLANIMI</a:t>
            </a:r>
          </a:p>
        </p:txBody>
      </p:sp>
      <p:sp>
        <p:nvSpPr>
          <p:cNvPr id="35843" name="Rectangle 4"/>
          <p:cNvSpPr>
            <a:spLocks noGrp="1" noChangeArrowheads="1"/>
          </p:cNvSpPr>
          <p:nvPr>
            <p:ph type="body" sz="half" idx="1"/>
          </p:nvPr>
        </p:nvSpPr>
        <p:spPr>
          <a:xfrm>
            <a:off x="357190" y="1773238"/>
            <a:ext cx="8429625" cy="1981200"/>
          </a:xfrm>
        </p:spPr>
        <p:txBody>
          <a:bodyPr/>
          <a:lstStyle/>
          <a:p>
            <a:pPr>
              <a:lnSpc>
                <a:spcPct val="80000"/>
              </a:lnSpc>
            </a:pPr>
            <a:r>
              <a:rPr lang="tr-TR" altLang="tr-TR" sz="2400" b="1" i="1">
                <a:latin typeface="Trebuchet MS" pitchFamily="34" charset="0"/>
              </a:rPr>
              <a:t>Kemer bele tam oturacak şekilde, pantolon kemerinin biraz üstünden (kalça üzerinden ve leğen kemiği hizasında değil) kemer tokası ön kısıma gelecek şekilde takılmalıdır. Kemerin açılmaması için geri kalan kısmı kemer halkası içinden geçirilerek ve boşta salınması engellenmelidir.</a:t>
            </a:r>
          </a:p>
        </p:txBody>
      </p:sp>
      <p:pic>
        <p:nvPicPr>
          <p:cNvPr id="35844" name="Picture 6" descr="New Picture (7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263900" y="3792538"/>
            <a:ext cx="2736850" cy="2279650"/>
          </a:xfrm>
          <a:noFill/>
        </p:spPr>
      </p:pic>
      <p:sp>
        <p:nvSpPr>
          <p:cNvPr id="3" name="Slayt Numarası Yer Tutucusu 2"/>
          <p:cNvSpPr>
            <a:spLocks noGrp="1"/>
          </p:cNvSpPr>
          <p:nvPr>
            <p:ph type="sldNum" sz="quarter" idx="12"/>
          </p:nvPr>
        </p:nvSpPr>
        <p:spPr/>
        <p:txBody>
          <a:bodyPr/>
          <a:lstStyle/>
          <a:p>
            <a:pPr>
              <a:defRPr/>
            </a:pPr>
            <a:fld id="{8FA75E31-4DC4-4E49-9739-59DC2AE1633C}" type="slidenum">
              <a:rPr lang="en-GB" smtClean="0"/>
              <a:pPr>
                <a:defRPr/>
              </a:pPr>
              <a:t>69</a:t>
            </a:fld>
            <a:r>
              <a:rPr lang="tr-TR" smtClean="0"/>
              <a:t>/46</a:t>
            </a:r>
            <a:endParaRPr lang="en-GB" dirty="0"/>
          </a:p>
        </p:txBody>
      </p:sp>
    </p:spTree>
    <p:extLst>
      <p:ext uri="{BB962C8B-B14F-4D97-AF65-F5344CB8AC3E}">
        <p14:creationId xmlns:p14="http://schemas.microsoft.com/office/powerpoint/2010/main" val="2889437389"/>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Rot="1" noChangeArrowheads="1"/>
          </p:cNvSpPr>
          <p:nvPr>
            <p:ph type="title"/>
          </p:nvPr>
        </p:nvSpPr>
        <p:spPr>
          <a:xfrm>
            <a:off x="1676400" y="1939614"/>
            <a:ext cx="4104290" cy="1143000"/>
          </a:xfrm>
        </p:spPr>
        <p:txBody>
          <a:bodyPr/>
          <a:lstStyle/>
          <a:p>
            <a:r>
              <a:rPr lang="tr-TR" altLang="tr-TR" sz="3200" dirty="0"/>
              <a:t>Körfez LPG Patlaması</a:t>
            </a:r>
          </a:p>
        </p:txBody>
      </p:sp>
      <p:pic>
        <p:nvPicPr>
          <p:cNvPr id="52227" name="Picture 4" descr="akça5"/>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574073" y="3082614"/>
            <a:ext cx="3388327" cy="2235991"/>
          </a:xfrm>
        </p:spPr>
      </p:pic>
      <p:sp>
        <p:nvSpPr>
          <p:cNvPr id="3" name="Slayt Numarası Yer Tutucusu 2"/>
          <p:cNvSpPr>
            <a:spLocks noGrp="1"/>
          </p:cNvSpPr>
          <p:nvPr>
            <p:ph type="sldNum" sz="quarter" idx="12"/>
          </p:nvPr>
        </p:nvSpPr>
        <p:spPr/>
        <p:txBody>
          <a:bodyPr/>
          <a:lstStyle/>
          <a:p>
            <a:fld id="{A427530A-A503-4F46-BAEC-AA74D2EFDD5B}" type="slidenum">
              <a:rPr lang="tr-TR" smtClean="0"/>
              <a:t>7</a:t>
            </a:fld>
            <a:endParaRPr lang="tr-TR"/>
          </a:p>
        </p:txBody>
      </p:sp>
      <p:sp>
        <p:nvSpPr>
          <p:cNvPr id="52230" name="5 Dikdörtgen"/>
          <p:cNvSpPr>
            <a:spLocks noChangeArrowheads="1"/>
          </p:cNvSpPr>
          <p:nvPr/>
        </p:nvSpPr>
        <p:spPr bwMode="auto">
          <a:xfrm>
            <a:off x="2484438" y="1196977"/>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tr-TR" altLang="tr-TR" b="1" dirty="0"/>
              <a:t>Küreler de yansaydı Körfez atom bombası gibi patlardı’-2002 -AKÇAGAZ</a:t>
            </a:r>
          </a:p>
        </p:txBody>
      </p:sp>
    </p:spTree>
    <p:extLst>
      <p:ext uri="{BB962C8B-B14F-4D97-AF65-F5344CB8AC3E}">
        <p14:creationId xmlns:p14="http://schemas.microsoft.com/office/powerpoint/2010/main" val="20671691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a:xfrm>
            <a:off x="539750" y="692150"/>
            <a:ext cx="8153400" cy="1143000"/>
          </a:xfrm>
        </p:spPr>
        <p:txBody>
          <a:bodyPr>
            <a:normAutofit/>
          </a:bodyPr>
          <a:lstStyle/>
          <a:p>
            <a:r>
              <a:rPr lang="tr-TR" altLang="tr-TR" sz="4000" b="1">
                <a:cs typeface="Times New Roman" pitchFamily="18" charset="0"/>
              </a:rPr>
              <a:t>7.3-PARAŞÜT TİPİ EMNİYET KEMERİ</a:t>
            </a:r>
          </a:p>
        </p:txBody>
      </p:sp>
      <p:sp>
        <p:nvSpPr>
          <p:cNvPr id="36867" name="Rectangle 5"/>
          <p:cNvSpPr>
            <a:spLocks noGrp="1" noChangeArrowheads="1"/>
          </p:cNvSpPr>
          <p:nvPr>
            <p:ph type="body" sz="half" idx="1"/>
          </p:nvPr>
        </p:nvSpPr>
        <p:spPr>
          <a:xfrm>
            <a:off x="533402" y="2286000"/>
            <a:ext cx="4752975" cy="3581400"/>
          </a:xfrm>
        </p:spPr>
        <p:txBody>
          <a:bodyPr/>
          <a:lstStyle/>
          <a:p>
            <a:r>
              <a:rPr lang="tr-TR" altLang="tr-TR" b="1" i="1">
                <a:solidFill>
                  <a:srgbClr val="FF0000"/>
                </a:solidFill>
                <a:latin typeface="Trebuchet MS" pitchFamily="34" charset="0"/>
              </a:rPr>
              <a:t>Düşme riskinin olduğu tüm çalışma alanlarında, düşme koruyucu ekipman olarak bu tip kemerler kullanılmalıdır.</a:t>
            </a:r>
          </a:p>
        </p:txBody>
      </p:sp>
      <p:pic>
        <p:nvPicPr>
          <p:cNvPr id="36868" name="Picture 7" descr="New Picture (3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651500" y="1916113"/>
            <a:ext cx="2520950" cy="3986212"/>
          </a:xfrm>
          <a:noFill/>
        </p:spPr>
      </p:pic>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70</a:t>
            </a:fld>
            <a:endParaRPr lang="tr-TR"/>
          </a:p>
        </p:txBody>
      </p:sp>
    </p:spTree>
    <p:extLst>
      <p:ext uri="{BB962C8B-B14F-4D97-AF65-F5344CB8AC3E}">
        <p14:creationId xmlns:p14="http://schemas.microsoft.com/office/powerpoint/2010/main" val="1373418289"/>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1"/>
          <p:cNvSpPr>
            <a:spLocks noGrp="1" noChangeArrowheads="1"/>
          </p:cNvSpPr>
          <p:nvPr>
            <p:ph type="title"/>
          </p:nvPr>
        </p:nvSpPr>
        <p:spPr>
          <a:xfrm>
            <a:off x="755650" y="549275"/>
            <a:ext cx="7772400" cy="1143000"/>
          </a:xfrm>
        </p:spPr>
        <p:txBody>
          <a:bodyPr/>
          <a:lstStyle/>
          <a:p>
            <a:r>
              <a:rPr lang="tr-TR" altLang="tr-TR" smtClean="0">
                <a:cs typeface="Times New Roman" pitchFamily="18" charset="0"/>
              </a:rPr>
              <a:t>Doğru Kemerin Seçimi</a:t>
            </a:r>
          </a:p>
        </p:txBody>
      </p:sp>
      <p:sp>
        <p:nvSpPr>
          <p:cNvPr id="37891" name="Rectangle 12"/>
          <p:cNvSpPr>
            <a:spLocks noGrp="1" noChangeArrowheads="1"/>
          </p:cNvSpPr>
          <p:nvPr>
            <p:ph type="body" sz="half" idx="1"/>
          </p:nvPr>
        </p:nvSpPr>
        <p:spPr>
          <a:xfrm>
            <a:off x="468313" y="1916113"/>
            <a:ext cx="3814762" cy="4114800"/>
          </a:xfrm>
        </p:spPr>
        <p:txBody>
          <a:bodyPr/>
          <a:lstStyle/>
          <a:p>
            <a:pPr>
              <a:lnSpc>
                <a:spcPct val="90000"/>
              </a:lnSpc>
            </a:pPr>
            <a:r>
              <a:rPr lang="tr-TR" altLang="tr-TR" b="1" i="1">
                <a:solidFill>
                  <a:srgbClr val="FF0000"/>
                </a:solidFill>
                <a:latin typeface="Trebuchet MS" pitchFamily="34" charset="0"/>
              </a:rPr>
              <a:t>Grup A – Düşme önleyici</a:t>
            </a:r>
          </a:p>
          <a:p>
            <a:pPr>
              <a:lnSpc>
                <a:spcPct val="90000"/>
              </a:lnSpc>
            </a:pPr>
            <a:r>
              <a:rPr lang="tr-TR" altLang="tr-TR" b="1" i="1">
                <a:solidFill>
                  <a:srgbClr val="FF0000"/>
                </a:solidFill>
                <a:latin typeface="Trebuchet MS" pitchFamily="34" charset="0"/>
              </a:rPr>
              <a:t>Grup D – Paraşütçü</a:t>
            </a:r>
          </a:p>
          <a:p>
            <a:pPr>
              <a:lnSpc>
                <a:spcPct val="90000"/>
              </a:lnSpc>
            </a:pPr>
            <a:r>
              <a:rPr lang="tr-TR" altLang="tr-TR" b="1" i="1">
                <a:solidFill>
                  <a:srgbClr val="FF0000"/>
                </a:solidFill>
                <a:latin typeface="Trebuchet MS" pitchFamily="34" charset="0"/>
              </a:rPr>
              <a:t>Grup E – Kapalı alanlara giriş</a:t>
            </a:r>
          </a:p>
          <a:p>
            <a:pPr>
              <a:lnSpc>
                <a:spcPct val="90000"/>
              </a:lnSpc>
            </a:pPr>
            <a:r>
              <a:rPr lang="tr-TR" altLang="tr-TR" b="1" i="1">
                <a:solidFill>
                  <a:srgbClr val="FF0000"/>
                </a:solidFill>
                <a:latin typeface="Trebuchet MS" pitchFamily="34" charset="0"/>
              </a:rPr>
              <a:t>Grup L – Merdiven işlerinde</a:t>
            </a:r>
          </a:p>
          <a:p>
            <a:pPr>
              <a:lnSpc>
                <a:spcPct val="90000"/>
              </a:lnSpc>
            </a:pPr>
            <a:r>
              <a:rPr lang="tr-TR" altLang="tr-TR" b="1" i="1">
                <a:solidFill>
                  <a:srgbClr val="FF0000"/>
                </a:solidFill>
                <a:latin typeface="Trebuchet MS" pitchFamily="34" charset="0"/>
              </a:rPr>
              <a:t>Grup P – pozisyon alma</a:t>
            </a:r>
          </a:p>
        </p:txBody>
      </p:sp>
      <p:pic>
        <p:nvPicPr>
          <p:cNvPr id="37892" name="Picture 14" descr="New Picture (3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95963" y="1916113"/>
            <a:ext cx="2551112" cy="4005262"/>
          </a:xfrm>
          <a:noFill/>
        </p:spPr>
      </p:pic>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71</a:t>
            </a:fld>
            <a:endParaRPr lang="tr-TR"/>
          </a:p>
        </p:txBody>
      </p:sp>
    </p:spTree>
    <p:extLst>
      <p:ext uri="{BB962C8B-B14F-4D97-AF65-F5344CB8AC3E}">
        <p14:creationId xmlns:p14="http://schemas.microsoft.com/office/powerpoint/2010/main" val="3751266867"/>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p:txBody>
          <a:bodyPr/>
          <a:lstStyle/>
          <a:p>
            <a:r>
              <a:rPr lang="tr-TR" altLang="tr-TR" smtClean="0">
                <a:cs typeface="Times New Roman" pitchFamily="18" charset="0"/>
              </a:rPr>
              <a:t>Kemerin kontrolü</a:t>
            </a:r>
          </a:p>
        </p:txBody>
      </p:sp>
      <p:sp>
        <p:nvSpPr>
          <p:cNvPr id="38915" name="Rectangle 11"/>
          <p:cNvSpPr>
            <a:spLocks noGrp="1" noChangeArrowheads="1"/>
          </p:cNvSpPr>
          <p:nvPr>
            <p:ph type="body" sz="half" idx="1"/>
          </p:nvPr>
        </p:nvSpPr>
        <p:spPr/>
        <p:txBody>
          <a:bodyPr/>
          <a:lstStyle/>
          <a:p>
            <a:endParaRPr lang="tr-TR" altLang="tr-TR" sz="2400" b="1" i="1">
              <a:solidFill>
                <a:srgbClr val="FF0000"/>
              </a:solidFill>
              <a:latin typeface="Trebuchet MS" pitchFamily="34" charset="0"/>
            </a:endParaRPr>
          </a:p>
          <a:p>
            <a:r>
              <a:rPr lang="tr-TR" altLang="tr-TR" sz="2400" b="1" i="1">
                <a:solidFill>
                  <a:srgbClr val="FF0000"/>
                </a:solidFill>
                <a:latin typeface="Trebuchet MS" pitchFamily="34" charset="0"/>
              </a:rPr>
              <a:t>Her kullanım öncesinde, kemer tokası, kemer kumaşı ve D halkası kontrol edilmelidir. Her hangi bir deformasyon görüldüğünde kemer kesinlikle kullanılmamalıdır.</a:t>
            </a:r>
          </a:p>
          <a:p>
            <a:endParaRPr lang="tr-TR" altLang="tr-TR">
              <a:solidFill>
                <a:srgbClr val="FF0000"/>
              </a:solidFill>
            </a:endParaRPr>
          </a:p>
        </p:txBody>
      </p:sp>
      <p:pic>
        <p:nvPicPr>
          <p:cNvPr id="38916" name="Picture 13" descr="New Picture (40)"/>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tretch>
            <a:fillRect/>
          </a:stretch>
        </p:blipFill>
        <p:spPr>
          <a:xfrm>
            <a:off x="4610100" y="1852222"/>
            <a:ext cx="4229100" cy="2010555"/>
          </a:xfrm>
          <a:noFill/>
        </p:spPr>
      </p:pic>
      <p:pic>
        <p:nvPicPr>
          <p:cNvPr id="38917" name="Picture 17" descr="New Picture (41)"/>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386388" y="4005263"/>
            <a:ext cx="3257550" cy="1981200"/>
          </a:xfrm>
          <a:noFill/>
        </p:spPr>
      </p:pic>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72</a:t>
            </a:fld>
            <a:endParaRPr lang="tr-TR"/>
          </a:p>
        </p:txBody>
      </p:sp>
    </p:spTree>
    <p:extLst>
      <p:ext uri="{BB962C8B-B14F-4D97-AF65-F5344CB8AC3E}">
        <p14:creationId xmlns:p14="http://schemas.microsoft.com/office/powerpoint/2010/main" val="1002944684"/>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a:xfrm>
            <a:off x="539750" y="836615"/>
            <a:ext cx="8153400" cy="998537"/>
          </a:xfrm>
        </p:spPr>
        <p:txBody>
          <a:bodyPr>
            <a:normAutofit fontScale="90000"/>
          </a:bodyPr>
          <a:lstStyle/>
          <a:p>
            <a:r>
              <a:rPr lang="tr-TR" altLang="tr-TR" sz="4000" b="1">
                <a:cs typeface="Times New Roman" pitchFamily="18" charset="0"/>
              </a:rPr>
              <a:t>7.4-ŞOK EMİCİ HALATLAR VE SABİTLEME KANCALARI</a:t>
            </a:r>
          </a:p>
        </p:txBody>
      </p:sp>
      <p:sp>
        <p:nvSpPr>
          <p:cNvPr id="39939" name="Rectangle 8"/>
          <p:cNvSpPr>
            <a:spLocks noGrp="1" noChangeArrowheads="1"/>
          </p:cNvSpPr>
          <p:nvPr>
            <p:ph type="body" sz="half" idx="1"/>
          </p:nvPr>
        </p:nvSpPr>
        <p:spPr>
          <a:xfrm>
            <a:off x="533402" y="1828800"/>
            <a:ext cx="4252913" cy="4038600"/>
          </a:xfrm>
        </p:spPr>
        <p:txBody>
          <a:bodyPr/>
          <a:lstStyle/>
          <a:p>
            <a:pPr>
              <a:lnSpc>
                <a:spcPct val="90000"/>
              </a:lnSpc>
            </a:pPr>
            <a:r>
              <a:rPr lang="tr-TR" altLang="tr-TR" sz="2400" b="1" i="1">
                <a:solidFill>
                  <a:srgbClr val="FF0000"/>
                </a:solidFill>
                <a:latin typeface="Trebuchet MS" pitchFamily="34" charset="0"/>
              </a:rPr>
              <a:t>Şok emici halatlar esnek örme halat yada sentetik veya metal ip şeklindedir.</a:t>
            </a:r>
          </a:p>
          <a:p>
            <a:pPr>
              <a:lnSpc>
                <a:spcPct val="90000"/>
              </a:lnSpc>
            </a:pPr>
            <a:r>
              <a:rPr lang="tr-TR" altLang="tr-TR" sz="2400" b="1" i="1">
                <a:solidFill>
                  <a:srgbClr val="FF0000"/>
                </a:solidFill>
                <a:latin typeface="Trebuchet MS" pitchFamily="34" charset="0"/>
              </a:rPr>
              <a:t>Minimum </a:t>
            </a:r>
            <a:r>
              <a:rPr lang="tr-TR" altLang="tr-TR" sz="2400" b="1" i="1">
                <a:solidFill>
                  <a:schemeClr val="tx2"/>
                </a:solidFill>
                <a:latin typeface="Trebuchet MS" pitchFamily="34" charset="0"/>
              </a:rPr>
              <a:t>24 kN </a:t>
            </a:r>
            <a:r>
              <a:rPr lang="tr-TR" altLang="tr-TR" sz="2400" b="1" i="1">
                <a:solidFill>
                  <a:srgbClr val="FF0000"/>
                </a:solidFill>
                <a:latin typeface="Trebuchet MS" pitchFamily="34" charset="0"/>
              </a:rPr>
              <a:t>taşıma kapasitesine sahip olmalıdır.</a:t>
            </a:r>
          </a:p>
          <a:p>
            <a:pPr>
              <a:lnSpc>
                <a:spcPct val="90000"/>
              </a:lnSpc>
            </a:pPr>
            <a:r>
              <a:rPr lang="tr-TR" altLang="tr-TR" sz="2400" b="1" i="1">
                <a:solidFill>
                  <a:srgbClr val="FF0000"/>
                </a:solidFill>
                <a:latin typeface="Trebuchet MS" pitchFamily="34" charset="0"/>
              </a:rPr>
              <a:t>Mümkün olduğunca kısa olmalıdır (max. 1.2 m)</a:t>
            </a:r>
          </a:p>
          <a:p>
            <a:pPr>
              <a:lnSpc>
                <a:spcPct val="90000"/>
              </a:lnSpc>
            </a:pPr>
            <a:r>
              <a:rPr lang="tr-TR" altLang="tr-TR" sz="2400" b="1" i="1">
                <a:solidFill>
                  <a:srgbClr val="FF0000"/>
                </a:solidFill>
                <a:latin typeface="Trebuchet MS" pitchFamily="34" charset="0"/>
              </a:rPr>
              <a:t>Her iki ucunda emniyetli kanca bulunmalıdır.</a:t>
            </a:r>
          </a:p>
        </p:txBody>
      </p:sp>
      <p:pic>
        <p:nvPicPr>
          <p:cNvPr id="39940" name="Picture 7" descr="New Picture (4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932363" y="1844677"/>
            <a:ext cx="3814762" cy="4105275"/>
          </a:xfrm>
          <a:noFill/>
        </p:spPr>
      </p:pic>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73</a:t>
            </a:fld>
            <a:endParaRPr lang="tr-TR"/>
          </a:p>
        </p:txBody>
      </p:sp>
    </p:spTree>
    <p:extLst>
      <p:ext uri="{BB962C8B-B14F-4D97-AF65-F5344CB8AC3E}">
        <p14:creationId xmlns:p14="http://schemas.microsoft.com/office/powerpoint/2010/main" val="2037696319"/>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a:xfrm>
            <a:off x="611188" y="549275"/>
            <a:ext cx="7772400" cy="1143000"/>
          </a:xfrm>
        </p:spPr>
        <p:txBody>
          <a:bodyPr/>
          <a:lstStyle/>
          <a:p>
            <a:r>
              <a:rPr lang="tr-TR" altLang="tr-TR" sz="4000" b="1">
                <a:cs typeface="Times New Roman" pitchFamily="18" charset="0"/>
              </a:rPr>
              <a:t>7.5-KARABİNALAR</a:t>
            </a:r>
          </a:p>
        </p:txBody>
      </p:sp>
      <p:sp>
        <p:nvSpPr>
          <p:cNvPr id="40963" name="Rectangle 5"/>
          <p:cNvSpPr>
            <a:spLocks noGrp="1" noChangeArrowheads="1"/>
          </p:cNvSpPr>
          <p:nvPr>
            <p:ph type="body" sz="half" idx="1"/>
          </p:nvPr>
        </p:nvSpPr>
        <p:spPr>
          <a:xfrm>
            <a:off x="533402" y="1916113"/>
            <a:ext cx="3967163" cy="3960812"/>
          </a:xfrm>
        </p:spPr>
        <p:txBody>
          <a:bodyPr>
            <a:normAutofit/>
          </a:bodyPr>
          <a:lstStyle/>
          <a:p>
            <a:r>
              <a:rPr lang="tr-TR" altLang="tr-TR" b="1" i="1">
                <a:solidFill>
                  <a:srgbClr val="FF0000"/>
                </a:solidFill>
                <a:latin typeface="Trebuchet MS" pitchFamily="34" charset="0"/>
              </a:rPr>
              <a:t>Kilitlenebilir özellikte olmalıdır.</a:t>
            </a:r>
          </a:p>
          <a:p>
            <a:r>
              <a:rPr lang="tr-TR" altLang="tr-TR" b="1" i="1">
                <a:solidFill>
                  <a:srgbClr val="FF0000"/>
                </a:solidFill>
                <a:latin typeface="Trebuchet MS" pitchFamily="34" charset="0"/>
              </a:rPr>
              <a:t>En az 22 kN kırılma direnci olmalıdır.</a:t>
            </a:r>
          </a:p>
          <a:p>
            <a:r>
              <a:rPr lang="tr-TR" altLang="tr-TR" b="1" i="1">
                <a:solidFill>
                  <a:srgbClr val="FF0000"/>
                </a:solidFill>
                <a:latin typeface="Trebuchet MS" pitchFamily="34" charset="0"/>
              </a:rPr>
              <a:t>Üretici firma bilgileri ve taşıma kapasitesi görünür şekilde üzerinde olmalıdır.</a:t>
            </a:r>
          </a:p>
        </p:txBody>
      </p:sp>
      <p:pic>
        <p:nvPicPr>
          <p:cNvPr id="40964" name="Picture 7" descr="New Picture (4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00563" y="2276477"/>
            <a:ext cx="4197350" cy="2390775"/>
          </a:xfrm>
          <a:noFill/>
        </p:spPr>
      </p:pic>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74</a:t>
            </a:fld>
            <a:endParaRPr lang="tr-TR"/>
          </a:p>
        </p:txBody>
      </p:sp>
    </p:spTree>
    <p:extLst>
      <p:ext uri="{BB962C8B-B14F-4D97-AF65-F5344CB8AC3E}">
        <p14:creationId xmlns:p14="http://schemas.microsoft.com/office/powerpoint/2010/main" val="4210675225"/>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a:xfrm>
            <a:off x="684213" y="1052513"/>
            <a:ext cx="7772400" cy="520700"/>
          </a:xfrm>
        </p:spPr>
        <p:txBody>
          <a:bodyPr>
            <a:normAutofit fontScale="90000"/>
          </a:bodyPr>
          <a:lstStyle/>
          <a:p>
            <a:r>
              <a:rPr lang="tr-TR" altLang="tr-TR" sz="4000" b="1">
                <a:cs typeface="Times New Roman" pitchFamily="18" charset="0"/>
              </a:rPr>
              <a:t>7.6-EMNİYET HATTI</a:t>
            </a:r>
          </a:p>
        </p:txBody>
      </p:sp>
      <p:sp>
        <p:nvSpPr>
          <p:cNvPr id="41987" name="Rectangle 5"/>
          <p:cNvSpPr>
            <a:spLocks noGrp="1" noChangeArrowheads="1"/>
          </p:cNvSpPr>
          <p:nvPr>
            <p:ph type="body" sz="half" idx="1"/>
          </p:nvPr>
        </p:nvSpPr>
        <p:spPr>
          <a:xfrm>
            <a:off x="428625" y="1916113"/>
            <a:ext cx="4286250" cy="4114800"/>
          </a:xfrm>
        </p:spPr>
        <p:txBody>
          <a:bodyPr/>
          <a:lstStyle/>
          <a:p>
            <a:endParaRPr lang="tr-TR" altLang="tr-TR" b="1" i="1" dirty="0">
              <a:solidFill>
                <a:srgbClr val="00CC66"/>
              </a:solidFill>
              <a:latin typeface="Trebuchet MS" pitchFamily="34" charset="0"/>
            </a:endParaRPr>
          </a:p>
          <a:p>
            <a:r>
              <a:rPr lang="tr-TR" altLang="tr-TR" b="1" i="1" dirty="0">
                <a:latin typeface="Trebuchet MS" pitchFamily="34" charset="0"/>
              </a:rPr>
              <a:t>Sentetik elyaf veya çelik ipler düşme önleyici olarak kullanılır.</a:t>
            </a:r>
          </a:p>
          <a:p>
            <a:r>
              <a:rPr lang="tr-TR" altLang="tr-TR" b="1" i="1" dirty="0">
                <a:latin typeface="Trebuchet MS" pitchFamily="34" charset="0"/>
              </a:rPr>
              <a:t>Dikey ve yatay olarak sınıflandırılır.</a:t>
            </a:r>
          </a:p>
        </p:txBody>
      </p:sp>
      <p:pic>
        <p:nvPicPr>
          <p:cNvPr id="41988" name="Picture 7" descr="New Picture (4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03800" y="1989138"/>
            <a:ext cx="2863850" cy="3916362"/>
          </a:xfrm>
          <a:noFill/>
        </p:spPr>
      </p:pic>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75</a:t>
            </a:fld>
            <a:endParaRPr lang="tr-TR"/>
          </a:p>
        </p:txBody>
      </p:sp>
    </p:spTree>
    <p:extLst>
      <p:ext uri="{BB962C8B-B14F-4D97-AF65-F5344CB8AC3E}">
        <p14:creationId xmlns:p14="http://schemas.microsoft.com/office/powerpoint/2010/main" val="324254599"/>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755650" y="981075"/>
            <a:ext cx="7772400" cy="711200"/>
          </a:xfrm>
        </p:spPr>
        <p:txBody>
          <a:bodyPr/>
          <a:lstStyle/>
          <a:p>
            <a:r>
              <a:rPr lang="tr-TR" altLang="tr-TR" sz="4000">
                <a:cs typeface="Times New Roman" pitchFamily="18" charset="0"/>
              </a:rPr>
              <a:t>7.7-DİKEY EMNİYET HATTI</a:t>
            </a:r>
          </a:p>
        </p:txBody>
      </p:sp>
      <p:sp>
        <p:nvSpPr>
          <p:cNvPr id="43011" name="Rectangle 5"/>
          <p:cNvSpPr>
            <a:spLocks noGrp="1" noChangeArrowheads="1"/>
          </p:cNvSpPr>
          <p:nvPr>
            <p:ph type="body" sz="half" idx="1"/>
          </p:nvPr>
        </p:nvSpPr>
        <p:spPr/>
        <p:txBody>
          <a:bodyPr/>
          <a:lstStyle/>
          <a:p>
            <a:r>
              <a:rPr lang="tr-TR" altLang="tr-TR" sz="2400" b="1" i="1" dirty="0">
                <a:latin typeface="Trebuchet MS" pitchFamily="34" charset="0"/>
              </a:rPr>
              <a:t>Minimum 27 </a:t>
            </a:r>
            <a:r>
              <a:rPr lang="tr-TR" altLang="tr-TR" sz="2400" b="1" i="1" dirty="0" err="1">
                <a:latin typeface="Trebuchet MS" pitchFamily="34" charset="0"/>
              </a:rPr>
              <a:t>kN</a:t>
            </a:r>
            <a:r>
              <a:rPr lang="tr-TR" altLang="tr-TR" sz="2400" b="1" i="1" dirty="0">
                <a:latin typeface="Trebuchet MS" pitchFamily="34" charset="0"/>
              </a:rPr>
              <a:t> kopma direncine sahip olmalı</a:t>
            </a:r>
          </a:p>
          <a:p>
            <a:r>
              <a:rPr lang="tr-TR" altLang="tr-TR" sz="2400" b="1" i="1" dirty="0">
                <a:latin typeface="Trebuchet MS" pitchFamily="34" charset="0"/>
              </a:rPr>
              <a:t>Bir hat üzerinde yalnızca bir işçi çalışmalıdır.</a:t>
            </a:r>
          </a:p>
          <a:p>
            <a:r>
              <a:rPr lang="tr-TR" altLang="tr-TR" sz="2400" b="1" i="1" dirty="0">
                <a:latin typeface="Trebuchet MS" pitchFamily="34" charset="0"/>
              </a:rPr>
              <a:t>Düzenli kontrol edilmelidir</a:t>
            </a:r>
          </a:p>
          <a:p>
            <a:r>
              <a:rPr lang="tr-TR" altLang="tr-TR" sz="2400" b="1" i="1" dirty="0" err="1">
                <a:latin typeface="Trebuchet MS" pitchFamily="34" charset="0"/>
              </a:rPr>
              <a:t>Otomotik</a:t>
            </a:r>
            <a:r>
              <a:rPr lang="tr-TR" altLang="tr-TR" sz="2400" b="1" i="1" dirty="0">
                <a:latin typeface="Trebuchet MS" pitchFamily="34" charset="0"/>
              </a:rPr>
              <a:t> (0.6 m) yada manuel kıskaç ile birlikte kullanılmalıdır.</a:t>
            </a:r>
          </a:p>
        </p:txBody>
      </p:sp>
      <p:pic>
        <p:nvPicPr>
          <p:cNvPr id="43012" name="Picture 7" descr="New Picture (4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292725" y="1916113"/>
            <a:ext cx="2774950" cy="3848100"/>
          </a:xfrm>
          <a:noFill/>
        </p:spPr>
      </p:pic>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76</a:t>
            </a:fld>
            <a:endParaRPr lang="tr-TR"/>
          </a:p>
        </p:txBody>
      </p:sp>
    </p:spTree>
    <p:extLst>
      <p:ext uri="{BB962C8B-B14F-4D97-AF65-F5344CB8AC3E}">
        <p14:creationId xmlns:p14="http://schemas.microsoft.com/office/powerpoint/2010/main" val="2991539616"/>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a:xfrm>
            <a:off x="611188" y="836613"/>
            <a:ext cx="7772400" cy="838200"/>
          </a:xfrm>
        </p:spPr>
        <p:txBody>
          <a:bodyPr/>
          <a:lstStyle/>
          <a:p>
            <a:r>
              <a:rPr lang="tr-TR" altLang="tr-TR" sz="4000" b="1">
                <a:cs typeface="Times New Roman" pitchFamily="18" charset="0"/>
              </a:rPr>
              <a:t>7.YATAY EMNİYET HATTI</a:t>
            </a:r>
          </a:p>
        </p:txBody>
      </p:sp>
      <p:sp>
        <p:nvSpPr>
          <p:cNvPr id="173061" name="Rectangle 5"/>
          <p:cNvSpPr>
            <a:spLocks noGrp="1" noChangeArrowheads="1"/>
          </p:cNvSpPr>
          <p:nvPr>
            <p:ph type="body" sz="half" idx="1"/>
          </p:nvPr>
        </p:nvSpPr>
        <p:spPr>
          <a:xfrm>
            <a:off x="684213" y="1844675"/>
            <a:ext cx="3814762" cy="4114800"/>
          </a:xfrm>
        </p:spPr>
        <p:txBody>
          <a:bodyPr>
            <a:normAutofit lnSpcReduction="10000"/>
          </a:bodyPr>
          <a:lstStyle/>
          <a:p>
            <a:pPr>
              <a:lnSpc>
                <a:spcPct val="90000"/>
              </a:lnSpc>
              <a:defRPr/>
            </a:pPr>
            <a:r>
              <a:rPr lang="tr-TR" b="1" i="1" dirty="0">
                <a:latin typeface="Trebuchet MS" pitchFamily="34" charset="0"/>
              </a:rPr>
              <a:t>İşçilerin yatay hareketleri sırasında kullanılır.</a:t>
            </a:r>
          </a:p>
          <a:p>
            <a:pPr>
              <a:lnSpc>
                <a:spcPct val="90000"/>
              </a:lnSpc>
              <a:defRPr/>
            </a:pPr>
            <a:r>
              <a:rPr lang="tr-TR" b="1" i="1" dirty="0">
                <a:latin typeface="Trebuchet MS" pitchFamily="34" charset="0"/>
              </a:rPr>
              <a:t>Düşme durumunda dikey hatta göre daha fazla yük bineceğinden, </a:t>
            </a:r>
            <a:r>
              <a:rPr lang="tr-TR" b="1" i="1" dirty="0">
                <a:latin typeface="Trebuchet MS" pitchFamily="34" charset="0"/>
              </a:rPr>
              <a:t>dizaynı </a:t>
            </a:r>
            <a:r>
              <a:rPr lang="tr-TR" b="1" i="1" dirty="0">
                <a:latin typeface="Trebuchet MS" pitchFamily="34" charset="0"/>
              </a:rPr>
              <a:t>bu konuda uzman mühendis tarafından yapılmalıdır</a:t>
            </a:r>
          </a:p>
        </p:txBody>
      </p:sp>
      <p:pic>
        <p:nvPicPr>
          <p:cNvPr id="44036" name="Picture 7" descr="New Picture (5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03800" y="1844677"/>
            <a:ext cx="3360738" cy="4151313"/>
          </a:xfrm>
          <a:noFill/>
        </p:spPr>
      </p:pic>
      <p:sp>
        <p:nvSpPr>
          <p:cNvPr id="3" name="Slayt Numarası Yer Tutucusu 2"/>
          <p:cNvSpPr>
            <a:spLocks noGrp="1"/>
          </p:cNvSpPr>
          <p:nvPr>
            <p:ph type="sldNum" sz="quarter" idx="12"/>
          </p:nvPr>
        </p:nvSpPr>
        <p:spPr/>
        <p:txBody>
          <a:bodyPr/>
          <a:lstStyle/>
          <a:p>
            <a:pPr>
              <a:defRPr/>
            </a:pPr>
            <a:fld id="{7D3AE9A5-943A-43C5-883C-49E1FA353178}" type="slidenum">
              <a:rPr lang="tr-TR" smtClean="0"/>
              <a:pPr>
                <a:defRPr/>
              </a:pPr>
              <a:t>77</a:t>
            </a:fld>
            <a:endParaRPr lang="tr-TR"/>
          </a:p>
        </p:txBody>
      </p:sp>
    </p:spTree>
    <p:extLst>
      <p:ext uri="{BB962C8B-B14F-4D97-AF65-F5344CB8AC3E}">
        <p14:creationId xmlns:p14="http://schemas.microsoft.com/office/powerpoint/2010/main" val="2683428135"/>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title"/>
          </p:nvPr>
        </p:nvSpPr>
        <p:spPr>
          <a:xfrm>
            <a:off x="468313" y="549275"/>
            <a:ext cx="7772400" cy="1143000"/>
          </a:xfrm>
        </p:spPr>
        <p:txBody>
          <a:bodyPr>
            <a:normAutofit/>
          </a:bodyPr>
          <a:lstStyle/>
          <a:p>
            <a:r>
              <a:rPr lang="tr-TR" altLang="tr-TR" sz="4000" b="1">
                <a:cs typeface="Times New Roman" pitchFamily="18" charset="0"/>
              </a:rPr>
              <a:t>Düşme Sonrası Yapılacak İşlemler</a:t>
            </a:r>
          </a:p>
        </p:txBody>
      </p:sp>
      <p:sp>
        <p:nvSpPr>
          <p:cNvPr id="45059" name="Rectangle 7"/>
          <p:cNvSpPr>
            <a:spLocks noGrp="1" noChangeArrowheads="1"/>
          </p:cNvSpPr>
          <p:nvPr>
            <p:ph idx="1"/>
          </p:nvPr>
        </p:nvSpPr>
        <p:spPr>
          <a:xfrm>
            <a:off x="428627" y="2463800"/>
            <a:ext cx="8429625" cy="4114800"/>
          </a:xfrm>
        </p:spPr>
        <p:txBody>
          <a:bodyPr/>
          <a:lstStyle/>
          <a:p>
            <a:pPr>
              <a:buFontTx/>
              <a:buNone/>
            </a:pPr>
            <a:r>
              <a:rPr lang="tr-TR" altLang="tr-TR" b="1" i="1" dirty="0" smtClean="0">
                <a:latin typeface="Trebuchet MS" pitchFamily="34" charset="0"/>
              </a:rPr>
              <a:t>Düşme sonrası, tüm koruyucular toplanarak kontrolü yapılmalıdır.</a:t>
            </a:r>
          </a:p>
          <a:p>
            <a:pPr>
              <a:buFontTx/>
              <a:buNone/>
            </a:pPr>
            <a:r>
              <a:rPr lang="tr-TR" altLang="tr-TR" b="1" i="1" dirty="0" smtClean="0">
                <a:latin typeface="Trebuchet MS" pitchFamily="34" charset="0"/>
              </a:rPr>
              <a:t>Üretici firma, uzman kuruluş veya  mühendisin raporu gelinceye kadar kesinlikle kullanılmamalıdır.</a:t>
            </a:r>
          </a:p>
        </p:txBody>
      </p:sp>
      <p:sp>
        <p:nvSpPr>
          <p:cNvPr id="3" name="Slayt Numarası Yer Tutucusu 2"/>
          <p:cNvSpPr>
            <a:spLocks noGrp="1"/>
          </p:cNvSpPr>
          <p:nvPr>
            <p:ph type="sldNum" sz="quarter" idx="12"/>
          </p:nvPr>
        </p:nvSpPr>
        <p:spPr/>
        <p:txBody>
          <a:bodyPr/>
          <a:lstStyle/>
          <a:p>
            <a:fld id="{A427530A-A503-4F46-BAEC-AA74D2EFDD5B}" type="slidenum">
              <a:rPr lang="tr-TR" smtClean="0"/>
              <a:t>78</a:t>
            </a:fld>
            <a:endParaRPr lang="tr-TR"/>
          </a:p>
        </p:txBody>
      </p:sp>
    </p:spTree>
    <p:extLst>
      <p:ext uri="{BB962C8B-B14F-4D97-AF65-F5344CB8AC3E}">
        <p14:creationId xmlns:p14="http://schemas.microsoft.com/office/powerpoint/2010/main" val="447728537"/>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5" descr="New Picture (61)"/>
          <p:cNvPicPr>
            <a:picLocks noGrp="1" noChangeAspect="1" noChangeArrowheads="1"/>
          </p:cNvPicPr>
          <p:nvPr>
            <p:ph/>
          </p:nvPr>
        </p:nvPicPr>
        <p:blipFill>
          <a:blip r:embed="rId3">
            <a:extLst>
              <a:ext uri="{28A0092B-C50C-407E-A947-70E740481C1C}">
                <a14:useLocalDpi xmlns:a14="http://schemas.microsoft.com/office/drawing/2010/main" val="0"/>
              </a:ext>
            </a:extLst>
          </a:blip>
          <a:stretch>
            <a:fillRect/>
          </a:stretch>
        </p:blipFill>
        <p:spPr>
          <a:xfrm>
            <a:off x="1139483" y="1247775"/>
            <a:ext cx="6780952" cy="5085714"/>
          </a:xfrm>
          <a:noFill/>
        </p:spPr>
      </p:pic>
      <p:sp>
        <p:nvSpPr>
          <p:cNvPr id="46086" name="6 Metin kutusu"/>
          <p:cNvSpPr txBox="1">
            <a:spLocks noChangeArrowheads="1"/>
          </p:cNvSpPr>
          <p:nvPr/>
        </p:nvSpPr>
        <p:spPr bwMode="auto">
          <a:xfrm>
            <a:off x="428625" y="785813"/>
            <a:ext cx="8358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sz="2400"/>
              <a:t>KULLANIM SONRASI MEYDANA GELEN BAZI HASARLAR</a:t>
            </a:r>
          </a:p>
        </p:txBody>
      </p:sp>
    </p:spTree>
    <p:extLst>
      <p:ext uri="{BB962C8B-B14F-4D97-AF65-F5344CB8AC3E}">
        <p14:creationId xmlns:p14="http://schemas.microsoft.com/office/powerpoint/2010/main" val="15596700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027" descr="A:\korkutuneli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2" y="1052515"/>
            <a:ext cx="6913563"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12"/>
          </p:nvPr>
        </p:nvSpPr>
        <p:spPr/>
        <p:txBody>
          <a:bodyPr/>
          <a:lstStyle/>
          <a:p>
            <a:fld id="{A427530A-A503-4F46-BAEC-AA74D2EFDD5B}" type="slidenum">
              <a:rPr lang="tr-TR" smtClean="0"/>
              <a:t>8</a:t>
            </a:fld>
            <a:endParaRPr lang="tr-TR"/>
          </a:p>
        </p:txBody>
      </p:sp>
    </p:spTree>
    <p:extLst>
      <p:ext uri="{BB962C8B-B14F-4D97-AF65-F5344CB8AC3E}">
        <p14:creationId xmlns:p14="http://schemas.microsoft.com/office/powerpoint/2010/main" val="1229708135"/>
      </p:ext>
    </p:extLst>
  </p:cSld>
  <p:clrMapOvr>
    <a:masterClrMapping/>
  </p:clrMapOvr>
  <p:transition advClick="0" advTm="1000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descr="New Picture (62)"/>
          <p:cNvPicPr>
            <a:picLocks noGrp="1" noChangeAspect="1" noChangeArrowheads="1"/>
          </p:cNvPicPr>
          <p:nvPr>
            <p:ph/>
          </p:nvPr>
        </p:nvPicPr>
        <p:blipFill>
          <a:blip r:embed="rId3">
            <a:extLst>
              <a:ext uri="{28A0092B-C50C-407E-A947-70E740481C1C}">
                <a14:useLocalDpi xmlns:a14="http://schemas.microsoft.com/office/drawing/2010/main" val="0"/>
              </a:ext>
            </a:extLst>
          </a:blip>
          <a:stretch>
            <a:fillRect/>
          </a:stretch>
        </p:blipFill>
        <p:spPr>
          <a:xfrm>
            <a:off x="1148190" y="1028972"/>
            <a:ext cx="6847619" cy="4342857"/>
          </a:xfrm>
          <a:noFill/>
        </p:spPr>
      </p:pic>
      <p:sp>
        <p:nvSpPr>
          <p:cNvPr id="47110" name="6 Metin kutusu"/>
          <p:cNvSpPr txBox="1">
            <a:spLocks noChangeArrowheads="1"/>
          </p:cNvSpPr>
          <p:nvPr/>
        </p:nvSpPr>
        <p:spPr bwMode="auto">
          <a:xfrm>
            <a:off x="428625" y="785813"/>
            <a:ext cx="8358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sz="2400"/>
              <a:t>KULLANIM SONRASI MEYDANA GELEN BAZI HASARLAR</a:t>
            </a:r>
          </a:p>
        </p:txBody>
      </p:sp>
    </p:spTree>
    <p:extLst>
      <p:ext uri="{BB962C8B-B14F-4D97-AF65-F5344CB8AC3E}">
        <p14:creationId xmlns:p14="http://schemas.microsoft.com/office/powerpoint/2010/main" val="758072745"/>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5" descr="New Picture (63)"/>
          <p:cNvPicPr>
            <a:picLocks noGrp="1" noChangeAspect="1" noChangeArrowheads="1"/>
          </p:cNvPicPr>
          <p:nvPr>
            <p:ph/>
          </p:nvPr>
        </p:nvPicPr>
        <p:blipFill>
          <a:blip r:embed="rId3">
            <a:extLst>
              <a:ext uri="{28A0092B-C50C-407E-A947-70E740481C1C}">
                <a14:useLocalDpi xmlns:a14="http://schemas.microsoft.com/office/drawing/2010/main" val="0"/>
              </a:ext>
            </a:extLst>
          </a:blip>
          <a:stretch>
            <a:fillRect/>
          </a:stretch>
        </p:blipFill>
        <p:spPr>
          <a:xfrm>
            <a:off x="1172000" y="1048019"/>
            <a:ext cx="6800000" cy="4304762"/>
          </a:xfrm>
          <a:noFill/>
        </p:spPr>
      </p:pic>
      <p:sp>
        <p:nvSpPr>
          <p:cNvPr id="48134" name="6 Metin kutusu"/>
          <p:cNvSpPr txBox="1">
            <a:spLocks noChangeArrowheads="1"/>
          </p:cNvSpPr>
          <p:nvPr/>
        </p:nvSpPr>
        <p:spPr bwMode="auto">
          <a:xfrm>
            <a:off x="428625" y="785813"/>
            <a:ext cx="8358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sz="2400"/>
              <a:t>KULLANIM SONRASI MEYDANA GELEN BAZI HASARLAR</a:t>
            </a:r>
          </a:p>
        </p:txBody>
      </p:sp>
    </p:spTree>
    <p:extLst>
      <p:ext uri="{BB962C8B-B14F-4D97-AF65-F5344CB8AC3E}">
        <p14:creationId xmlns:p14="http://schemas.microsoft.com/office/powerpoint/2010/main" val="698293876"/>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5" descr="New Picture (64)"/>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547815" y="1916113"/>
            <a:ext cx="5976937" cy="3702050"/>
          </a:xfrm>
          <a:noFill/>
        </p:spPr>
      </p:pic>
      <p:sp>
        <p:nvSpPr>
          <p:cNvPr id="49158" name="6 Metin kutusu"/>
          <p:cNvSpPr txBox="1">
            <a:spLocks noChangeArrowheads="1"/>
          </p:cNvSpPr>
          <p:nvPr/>
        </p:nvSpPr>
        <p:spPr bwMode="auto">
          <a:xfrm>
            <a:off x="428625" y="785813"/>
            <a:ext cx="8358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sz="2400"/>
              <a:t>KULLANIM SONRASI MEYDANA GELEN BAZI HASARLAR</a:t>
            </a:r>
          </a:p>
        </p:txBody>
      </p:sp>
    </p:spTree>
    <p:extLst>
      <p:ext uri="{BB962C8B-B14F-4D97-AF65-F5344CB8AC3E}">
        <p14:creationId xmlns:p14="http://schemas.microsoft.com/office/powerpoint/2010/main" val="1725695416"/>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7" descr="New Picture (66)"/>
          <p:cNvPicPr>
            <a:picLocks noGrp="1" noChangeAspect="1" noChangeArrowheads="1"/>
          </p:cNvPicPr>
          <p:nvPr>
            <p:ph/>
          </p:nvPr>
        </p:nvPicPr>
        <p:blipFill>
          <a:blip r:embed="rId3">
            <a:extLst>
              <a:ext uri="{28A0092B-C50C-407E-A947-70E740481C1C}">
                <a14:useLocalDpi xmlns:a14="http://schemas.microsoft.com/office/drawing/2010/main" val="0"/>
              </a:ext>
            </a:extLst>
          </a:blip>
          <a:stretch>
            <a:fillRect/>
          </a:stretch>
        </p:blipFill>
        <p:spPr>
          <a:xfrm>
            <a:off x="1207719" y="1510474"/>
            <a:ext cx="6800000" cy="4304762"/>
          </a:xfrm>
          <a:noFill/>
        </p:spPr>
      </p:pic>
      <p:sp>
        <p:nvSpPr>
          <p:cNvPr id="50182" name="6 Metin kutusu"/>
          <p:cNvSpPr txBox="1">
            <a:spLocks noChangeArrowheads="1"/>
          </p:cNvSpPr>
          <p:nvPr/>
        </p:nvSpPr>
        <p:spPr bwMode="auto">
          <a:xfrm>
            <a:off x="428625" y="785813"/>
            <a:ext cx="8358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sz="2400"/>
              <a:t>KULLANIM SONRASI MEYDANA GELEN BAZI HASARLAR</a:t>
            </a:r>
          </a:p>
        </p:txBody>
      </p:sp>
    </p:spTree>
    <p:extLst>
      <p:ext uri="{BB962C8B-B14F-4D97-AF65-F5344CB8AC3E}">
        <p14:creationId xmlns:p14="http://schemas.microsoft.com/office/powerpoint/2010/main" val="3683646070"/>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descr="New Picture (67)"/>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692277" y="2133602"/>
            <a:ext cx="5591175" cy="3838575"/>
          </a:xfrm>
          <a:noFill/>
        </p:spPr>
      </p:pic>
      <p:sp>
        <p:nvSpPr>
          <p:cNvPr id="51206" name="6 Metin kutusu"/>
          <p:cNvSpPr txBox="1">
            <a:spLocks noChangeArrowheads="1"/>
          </p:cNvSpPr>
          <p:nvPr/>
        </p:nvSpPr>
        <p:spPr bwMode="auto">
          <a:xfrm>
            <a:off x="428625" y="785813"/>
            <a:ext cx="8358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tr-TR" altLang="tr-TR" sz="2400"/>
              <a:t>KULLANIM SONRASI MEYDANA GELEN BAZI HASARLAR</a:t>
            </a:r>
          </a:p>
        </p:txBody>
      </p:sp>
    </p:spTree>
    <p:extLst>
      <p:ext uri="{BB962C8B-B14F-4D97-AF65-F5344CB8AC3E}">
        <p14:creationId xmlns:p14="http://schemas.microsoft.com/office/powerpoint/2010/main" val="2824248571"/>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pPr eaLnBrk="1" hangingPunct="1"/>
            <a:r>
              <a:rPr lang="tr-TR" altLang="tr-TR" sz="4000" b="1"/>
              <a:t>8-VÜCUD KORUYUCULAR</a:t>
            </a:r>
          </a:p>
        </p:txBody>
      </p:sp>
      <p:sp>
        <p:nvSpPr>
          <p:cNvPr id="158723" name="Rectangle 3"/>
          <p:cNvSpPr>
            <a:spLocks noGrp="1" noChangeArrowheads="1"/>
          </p:cNvSpPr>
          <p:nvPr>
            <p:ph type="body" sz="half" idx="1"/>
          </p:nvPr>
        </p:nvSpPr>
        <p:spPr>
          <a:xfrm>
            <a:off x="533402" y="1828800"/>
            <a:ext cx="5191125" cy="3760788"/>
          </a:xfrm>
        </p:spPr>
        <p:txBody>
          <a:bodyPr/>
          <a:lstStyle/>
          <a:p>
            <a:pPr>
              <a:lnSpc>
                <a:spcPct val="80000"/>
              </a:lnSpc>
              <a:spcBef>
                <a:spcPct val="30000"/>
              </a:spcBef>
              <a:buClr>
                <a:srgbClr val="FFFF00"/>
              </a:buClr>
              <a:buSzTx/>
              <a:buFontTx/>
              <a:buNone/>
              <a:defRPr/>
            </a:pPr>
            <a:r>
              <a:rPr lang="tr-TR" sz="2000" b="1" i="1" dirty="0">
                <a:solidFill>
                  <a:schemeClr val="hlink"/>
                </a:solidFill>
                <a:effectLst>
                  <a:outerShdw blurRad="38100" dist="38100" dir="2700000" algn="tl">
                    <a:srgbClr val="000000"/>
                  </a:outerShdw>
                </a:effectLst>
              </a:rPr>
              <a:t> Gövde Yaralanmalarının En Büyük</a:t>
            </a:r>
          </a:p>
          <a:p>
            <a:pPr>
              <a:lnSpc>
                <a:spcPct val="80000"/>
              </a:lnSpc>
              <a:spcBef>
                <a:spcPct val="30000"/>
              </a:spcBef>
              <a:buClr>
                <a:srgbClr val="FFFF00"/>
              </a:buClr>
              <a:buSzTx/>
              <a:buFontTx/>
              <a:buNone/>
              <a:defRPr/>
            </a:pPr>
            <a:r>
              <a:rPr lang="tr-TR" sz="2000" b="1" i="1" dirty="0">
                <a:solidFill>
                  <a:schemeClr val="hlink"/>
                </a:solidFill>
                <a:effectLst>
                  <a:outerShdw blurRad="38100" dist="38100" dir="2700000" algn="tl">
                    <a:srgbClr val="000000"/>
                  </a:outerShdw>
                </a:effectLst>
              </a:rPr>
              <a:t>Sebepleri :</a:t>
            </a:r>
          </a:p>
          <a:p>
            <a:pPr>
              <a:lnSpc>
                <a:spcPct val="80000"/>
              </a:lnSpc>
              <a:spcBef>
                <a:spcPct val="30000"/>
              </a:spcBef>
              <a:buClr>
                <a:srgbClr val="FFFF00"/>
              </a:buClr>
              <a:buSzTx/>
              <a:buFontTx/>
              <a:buNone/>
              <a:defRPr/>
            </a:pPr>
            <a:endParaRPr lang="tr-TR" sz="2000" b="1" i="1" dirty="0">
              <a:solidFill>
                <a:schemeClr val="hlink"/>
              </a:solidFill>
              <a:effectLst>
                <a:outerShdw blurRad="38100" dist="38100" dir="2700000" algn="tl">
                  <a:srgbClr val="000000"/>
                </a:outerShdw>
              </a:effectLst>
            </a:endParaRPr>
          </a:p>
          <a:p>
            <a:pPr>
              <a:lnSpc>
                <a:spcPct val="80000"/>
              </a:lnSpc>
              <a:spcBef>
                <a:spcPct val="30000"/>
              </a:spcBef>
              <a:buClr>
                <a:srgbClr val="FFFF00"/>
              </a:buClr>
              <a:buSzTx/>
              <a:buFontTx/>
              <a:buNone/>
              <a:defRPr/>
            </a:pPr>
            <a:r>
              <a:rPr lang="tr-TR" sz="2000" b="1" i="1" dirty="0">
                <a:effectLst>
                  <a:outerShdw blurRad="38100" dist="38100" dir="2700000" algn="tl">
                    <a:srgbClr val="000000"/>
                  </a:outerShdw>
                </a:effectLst>
              </a:rPr>
              <a:t>	* </a:t>
            </a:r>
            <a:r>
              <a:rPr lang="tr-TR" sz="1800" i="1" dirty="0"/>
              <a:t>Yoğun Sıcak</a:t>
            </a:r>
          </a:p>
          <a:p>
            <a:pPr>
              <a:lnSpc>
                <a:spcPct val="80000"/>
              </a:lnSpc>
              <a:spcBef>
                <a:spcPct val="30000"/>
              </a:spcBef>
              <a:buClr>
                <a:srgbClr val="FFFF00"/>
              </a:buClr>
              <a:buSzTx/>
              <a:buFontTx/>
              <a:buNone/>
              <a:defRPr/>
            </a:pPr>
            <a:r>
              <a:rPr lang="tr-TR" sz="1800" i="1" dirty="0"/>
              <a:t>	* Sıcak metal ve diğer sıcak sıvıların sıçraması</a:t>
            </a:r>
          </a:p>
          <a:p>
            <a:pPr>
              <a:lnSpc>
                <a:spcPct val="80000"/>
              </a:lnSpc>
              <a:spcBef>
                <a:spcPct val="30000"/>
              </a:spcBef>
              <a:buClr>
                <a:srgbClr val="FFFF00"/>
              </a:buClr>
              <a:buSzTx/>
              <a:buFontTx/>
              <a:buNone/>
              <a:defRPr/>
            </a:pPr>
            <a:r>
              <a:rPr lang="tr-TR" sz="1800" i="1" dirty="0"/>
              <a:t>	* Araç, makine ve materyallerin çarpması</a:t>
            </a:r>
          </a:p>
          <a:p>
            <a:pPr>
              <a:lnSpc>
                <a:spcPct val="80000"/>
              </a:lnSpc>
              <a:spcBef>
                <a:spcPct val="30000"/>
              </a:spcBef>
              <a:buClr>
                <a:srgbClr val="FFFF00"/>
              </a:buClr>
              <a:buSzTx/>
              <a:buFontTx/>
              <a:buNone/>
              <a:defRPr/>
            </a:pPr>
            <a:r>
              <a:rPr lang="tr-TR" sz="1800" i="1" dirty="0"/>
              <a:t>	* Kesikler</a:t>
            </a:r>
          </a:p>
          <a:p>
            <a:pPr>
              <a:lnSpc>
                <a:spcPct val="80000"/>
              </a:lnSpc>
              <a:spcBef>
                <a:spcPct val="30000"/>
              </a:spcBef>
              <a:buClr>
                <a:srgbClr val="FFFF00"/>
              </a:buClr>
              <a:buSzTx/>
              <a:buFontTx/>
              <a:buNone/>
              <a:defRPr/>
            </a:pPr>
            <a:r>
              <a:rPr lang="tr-TR" sz="1800" i="1" dirty="0"/>
              <a:t>	* Tehlikeli kimyasallar</a:t>
            </a:r>
          </a:p>
          <a:p>
            <a:pPr>
              <a:lnSpc>
                <a:spcPct val="80000"/>
              </a:lnSpc>
              <a:spcBef>
                <a:spcPct val="30000"/>
              </a:spcBef>
              <a:buClr>
                <a:srgbClr val="FFFF00"/>
              </a:buClr>
              <a:buSzTx/>
              <a:buFontTx/>
              <a:buNone/>
              <a:defRPr/>
            </a:pPr>
            <a:r>
              <a:rPr lang="tr-TR" sz="1800" i="1" dirty="0"/>
              <a:t>	* Radyasyon</a:t>
            </a:r>
            <a:endParaRPr lang="en-US" sz="1800" i="1" dirty="0"/>
          </a:p>
          <a:p>
            <a:pPr eaLnBrk="1" hangingPunct="1">
              <a:buFont typeface="Wingdings" pitchFamily="2" charset="2"/>
              <a:buNone/>
              <a:defRPr/>
            </a:pPr>
            <a:endParaRPr lang="tr-TR" sz="1800" i="1" dirty="0">
              <a:solidFill>
                <a:schemeClr val="hlink"/>
              </a:solidFill>
            </a:endParaRP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85</a:t>
            </a:fld>
            <a:endParaRPr lang="tr-TR"/>
          </a:p>
        </p:txBody>
      </p:sp>
      <p:pic>
        <p:nvPicPr>
          <p:cNvPr id="52229"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2060577"/>
            <a:ext cx="277495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34735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tr-TR" altLang="tr-TR" sz="4000" b="1"/>
              <a:t>8-VÜCUD KORUYUCULAR</a:t>
            </a:r>
          </a:p>
        </p:txBody>
      </p:sp>
      <p:sp>
        <p:nvSpPr>
          <p:cNvPr id="160771" name="Rectangle 3"/>
          <p:cNvSpPr>
            <a:spLocks noGrp="1" noChangeArrowheads="1"/>
          </p:cNvSpPr>
          <p:nvPr>
            <p:ph type="body" sz="half" idx="1"/>
          </p:nvPr>
        </p:nvSpPr>
        <p:spPr>
          <a:xfrm>
            <a:off x="323530" y="1828800"/>
            <a:ext cx="5191125" cy="3760788"/>
          </a:xfrm>
        </p:spPr>
        <p:txBody>
          <a:bodyPr>
            <a:noAutofit/>
          </a:bodyPr>
          <a:lstStyle/>
          <a:p>
            <a:pPr>
              <a:lnSpc>
                <a:spcPct val="80000"/>
              </a:lnSpc>
              <a:spcBef>
                <a:spcPct val="30000"/>
              </a:spcBef>
              <a:buClr>
                <a:srgbClr val="FFFF00"/>
              </a:buClr>
              <a:buSzTx/>
              <a:buFontTx/>
              <a:buNone/>
              <a:defRPr/>
            </a:pPr>
            <a:r>
              <a:rPr lang="tr-TR" b="1" i="1" dirty="0" smtClean="0">
                <a:solidFill>
                  <a:schemeClr val="hlink"/>
                </a:solidFill>
                <a:effectLst>
                  <a:outerShdw blurRad="38100" dist="38100" dir="2700000" algn="tl">
                    <a:srgbClr val="000000"/>
                  </a:outerShdw>
                </a:effectLst>
              </a:rPr>
              <a:t> Gövde Koruyucusu Seçim Kriterleri :</a:t>
            </a:r>
          </a:p>
          <a:p>
            <a:pPr>
              <a:lnSpc>
                <a:spcPct val="80000"/>
              </a:lnSpc>
              <a:spcBef>
                <a:spcPct val="30000"/>
              </a:spcBef>
              <a:buClr>
                <a:srgbClr val="FFFF00"/>
              </a:buClr>
              <a:buSzTx/>
              <a:buFontTx/>
              <a:buNone/>
              <a:defRPr/>
            </a:pPr>
            <a:endParaRPr lang="tr-TR" sz="2000" i="1" dirty="0">
              <a:solidFill>
                <a:schemeClr val="hlink"/>
              </a:solidFill>
            </a:endParaRPr>
          </a:p>
          <a:p>
            <a:pPr>
              <a:lnSpc>
                <a:spcPct val="80000"/>
              </a:lnSpc>
              <a:spcBef>
                <a:spcPct val="30000"/>
              </a:spcBef>
              <a:buClr>
                <a:srgbClr val="FFFF00"/>
              </a:buClr>
              <a:buSzTx/>
              <a:buFontTx/>
              <a:buNone/>
              <a:defRPr/>
            </a:pPr>
            <a:r>
              <a:rPr lang="tr-TR" sz="2000" i="1" dirty="0"/>
              <a:t>	* Olası yaralanmalara maruz kalabilecek gövde bölümleri için koruyucu giysiler sağlayın </a:t>
            </a:r>
          </a:p>
          <a:p>
            <a:pPr>
              <a:lnSpc>
                <a:spcPct val="80000"/>
              </a:lnSpc>
              <a:spcBef>
                <a:spcPct val="30000"/>
              </a:spcBef>
              <a:buClr>
                <a:srgbClr val="FFFF00"/>
              </a:buClr>
              <a:buSzTx/>
              <a:buFontTx/>
              <a:buNone/>
              <a:defRPr/>
            </a:pPr>
            <a:endParaRPr lang="tr-TR" sz="2000" i="1" dirty="0"/>
          </a:p>
          <a:p>
            <a:pPr>
              <a:lnSpc>
                <a:spcPct val="80000"/>
              </a:lnSpc>
              <a:spcBef>
                <a:spcPct val="30000"/>
              </a:spcBef>
              <a:buClr>
                <a:srgbClr val="FFFF00"/>
              </a:buClr>
              <a:buSzTx/>
              <a:buFontTx/>
              <a:buNone/>
              <a:defRPr/>
            </a:pPr>
            <a:r>
              <a:rPr lang="tr-TR" sz="2000" i="1" dirty="0"/>
              <a:t>	* Gövde Koruyucu Çeşitleri:</a:t>
            </a:r>
          </a:p>
          <a:p>
            <a:pPr>
              <a:lnSpc>
                <a:spcPct val="80000"/>
              </a:lnSpc>
              <a:spcBef>
                <a:spcPct val="30000"/>
              </a:spcBef>
              <a:buClr>
                <a:srgbClr val="FFFF00"/>
              </a:buClr>
              <a:buSzTx/>
              <a:buFontTx/>
              <a:buNone/>
              <a:defRPr/>
            </a:pPr>
            <a:r>
              <a:rPr lang="tr-TR" sz="2000" i="1" dirty="0"/>
              <a:t>	         </a:t>
            </a:r>
            <a:r>
              <a:rPr lang="tr-TR" sz="1800" i="1" dirty="0"/>
              <a:t>Yelekler</a:t>
            </a:r>
          </a:p>
          <a:p>
            <a:pPr>
              <a:lnSpc>
                <a:spcPct val="80000"/>
              </a:lnSpc>
              <a:spcBef>
                <a:spcPct val="30000"/>
              </a:spcBef>
              <a:buClr>
                <a:srgbClr val="FFFF00"/>
              </a:buClr>
              <a:buSzTx/>
              <a:buFontTx/>
              <a:buNone/>
              <a:defRPr/>
            </a:pPr>
            <a:r>
              <a:rPr lang="tr-TR" sz="1800" i="1" dirty="0"/>
              <a:t> 		Önlükler</a:t>
            </a:r>
          </a:p>
          <a:p>
            <a:pPr>
              <a:lnSpc>
                <a:spcPct val="80000"/>
              </a:lnSpc>
              <a:spcBef>
                <a:spcPct val="30000"/>
              </a:spcBef>
              <a:buClr>
                <a:srgbClr val="FFFF00"/>
              </a:buClr>
              <a:buSzTx/>
              <a:buFontTx/>
              <a:buNone/>
              <a:defRPr/>
            </a:pPr>
            <a:r>
              <a:rPr lang="tr-TR" sz="1800" i="1" dirty="0"/>
              <a:t>	          Ceketler</a:t>
            </a:r>
          </a:p>
          <a:p>
            <a:pPr>
              <a:lnSpc>
                <a:spcPct val="80000"/>
              </a:lnSpc>
              <a:spcBef>
                <a:spcPct val="30000"/>
              </a:spcBef>
              <a:buClr>
                <a:srgbClr val="FFFF00"/>
              </a:buClr>
              <a:buSzTx/>
              <a:buFontTx/>
              <a:buNone/>
              <a:defRPr/>
            </a:pPr>
            <a:r>
              <a:rPr lang="tr-TR" sz="1800" i="1" dirty="0"/>
              <a:t> 		Tüm vücut kaplama elbiseleri</a:t>
            </a:r>
          </a:p>
          <a:p>
            <a:pPr>
              <a:lnSpc>
                <a:spcPct val="80000"/>
              </a:lnSpc>
              <a:spcBef>
                <a:spcPct val="30000"/>
              </a:spcBef>
              <a:buClr>
                <a:srgbClr val="FFFF00"/>
              </a:buClr>
              <a:buSzTx/>
              <a:buFontTx/>
              <a:buNone/>
              <a:defRPr/>
            </a:pPr>
            <a:r>
              <a:rPr lang="tr-TR" sz="1800" i="1" dirty="0"/>
              <a:t> 		Tam gövde giysileri</a:t>
            </a:r>
          </a:p>
          <a:p>
            <a:pPr eaLnBrk="1" hangingPunct="1">
              <a:buFont typeface="Wingdings" pitchFamily="2" charset="2"/>
              <a:buNone/>
              <a:defRPr/>
            </a:pPr>
            <a:endParaRPr lang="tr-TR" sz="1800" i="1" dirty="0">
              <a:solidFill>
                <a:schemeClr val="hlink"/>
              </a:solidFill>
            </a:endParaRP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86</a:t>
            </a:fld>
            <a:endParaRPr lang="tr-TR"/>
          </a:p>
        </p:txBody>
      </p:sp>
      <p:pic>
        <p:nvPicPr>
          <p:cNvPr id="5325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2060577"/>
            <a:ext cx="277495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45725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r>
              <a:rPr lang="tr-TR" altLang="tr-TR" sz="4000" b="1"/>
              <a:t>8-VÜCUD KORUYUCULAR</a:t>
            </a:r>
          </a:p>
        </p:txBody>
      </p:sp>
      <p:sp>
        <p:nvSpPr>
          <p:cNvPr id="3" name="Slayt Numarası Yer Tutucusu 2"/>
          <p:cNvSpPr>
            <a:spLocks noGrp="1"/>
          </p:cNvSpPr>
          <p:nvPr>
            <p:ph type="sldNum" sz="quarter" idx="12"/>
          </p:nvPr>
        </p:nvSpPr>
        <p:spPr/>
        <p:txBody>
          <a:bodyPr/>
          <a:lstStyle/>
          <a:p>
            <a:pPr>
              <a:defRPr/>
            </a:pPr>
            <a:fld id="{AD1389A2-4DAB-4F57-89EB-6BE0FEC7584D}" type="slidenum">
              <a:rPr lang="tr-TR" smtClean="0"/>
              <a:pPr>
                <a:defRPr/>
              </a:pPr>
              <a:t>87</a:t>
            </a:fld>
            <a:endParaRPr lang="tr-TR"/>
          </a:p>
        </p:txBody>
      </p:sp>
      <p:pic>
        <p:nvPicPr>
          <p:cNvPr id="54276"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905002"/>
            <a:ext cx="229235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4200" y="1981200"/>
            <a:ext cx="2235200"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2" y="3124200"/>
            <a:ext cx="3128963"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Rectangle 10"/>
          <p:cNvSpPr>
            <a:spLocks noChangeArrowheads="1"/>
          </p:cNvSpPr>
          <p:nvPr/>
        </p:nvSpPr>
        <p:spPr bwMode="auto">
          <a:xfrm>
            <a:off x="381002" y="5410200"/>
            <a:ext cx="239077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tr-TR" altLang="tr-TR" sz="2000" b="1">
                <a:solidFill>
                  <a:schemeClr val="hlink"/>
                </a:solidFill>
              </a:rPr>
              <a:t>Serinletici Yelek</a:t>
            </a:r>
            <a:endParaRPr lang="en-US" altLang="tr-TR" sz="2000" b="1">
              <a:solidFill>
                <a:schemeClr val="hlink"/>
              </a:solidFill>
            </a:endParaRPr>
          </a:p>
        </p:txBody>
      </p:sp>
      <p:sp>
        <p:nvSpPr>
          <p:cNvPr id="54280" name="Rectangle 11"/>
          <p:cNvSpPr>
            <a:spLocks noChangeArrowheads="1"/>
          </p:cNvSpPr>
          <p:nvPr/>
        </p:nvSpPr>
        <p:spPr bwMode="auto">
          <a:xfrm>
            <a:off x="3048002" y="5410200"/>
            <a:ext cx="2028825"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tr-TR" altLang="tr-TR" sz="2000" b="1">
                <a:solidFill>
                  <a:schemeClr val="hlink"/>
                </a:solidFill>
              </a:rPr>
              <a:t>Tam Vücut</a:t>
            </a:r>
          </a:p>
          <a:p>
            <a:r>
              <a:rPr lang="tr-TR" altLang="tr-TR" sz="2000" b="1">
                <a:solidFill>
                  <a:schemeClr val="hlink"/>
                </a:solidFill>
              </a:rPr>
              <a:t>Elbisesi</a:t>
            </a:r>
            <a:endParaRPr lang="en-US" altLang="tr-TR" sz="2000" b="1">
              <a:solidFill>
                <a:schemeClr val="hlink"/>
              </a:solidFill>
            </a:endParaRPr>
          </a:p>
        </p:txBody>
      </p:sp>
      <p:sp>
        <p:nvSpPr>
          <p:cNvPr id="54281" name="Rectangle 12"/>
          <p:cNvSpPr>
            <a:spLocks noChangeArrowheads="1"/>
          </p:cNvSpPr>
          <p:nvPr/>
        </p:nvSpPr>
        <p:spPr bwMode="auto">
          <a:xfrm>
            <a:off x="5867400" y="5334000"/>
            <a:ext cx="327660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tr-TR" altLang="tr-TR" sz="2000" b="1">
                <a:solidFill>
                  <a:schemeClr val="hlink"/>
                </a:solidFill>
              </a:rPr>
              <a:t>Kolluklar ve Önlükler</a:t>
            </a:r>
            <a:endParaRPr lang="en-US" altLang="tr-TR" sz="2000" b="1">
              <a:solidFill>
                <a:schemeClr val="hlink"/>
              </a:solidFill>
            </a:endParaRPr>
          </a:p>
        </p:txBody>
      </p:sp>
    </p:spTree>
    <p:extLst>
      <p:ext uri="{BB962C8B-B14F-4D97-AF65-F5344CB8AC3E}">
        <p14:creationId xmlns:p14="http://schemas.microsoft.com/office/powerpoint/2010/main" val="248402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D:\Belgelerim\SEMİNERLERİM\İŞÇİ SAĞLIĞI VE İŞ GÜV\sunular\Yeni Klasör\korkutuneli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3820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12"/>
          </p:nvPr>
        </p:nvSpPr>
        <p:spPr/>
        <p:txBody>
          <a:bodyPr/>
          <a:lstStyle/>
          <a:p>
            <a:fld id="{A427530A-A503-4F46-BAEC-AA74D2EFDD5B}" type="slidenum">
              <a:rPr lang="tr-TR" smtClean="0"/>
              <a:t>9</a:t>
            </a:fld>
            <a:endParaRPr lang="tr-TR"/>
          </a:p>
        </p:txBody>
      </p:sp>
    </p:spTree>
    <p:extLst>
      <p:ext uri="{BB962C8B-B14F-4D97-AF65-F5344CB8AC3E}">
        <p14:creationId xmlns:p14="http://schemas.microsoft.com/office/powerpoint/2010/main" val="127241001"/>
      </p:ext>
    </p:extLst>
  </p:cSld>
  <p:clrMapOvr>
    <a:masterClrMapping/>
  </p:clrMapOvr>
  <p:transition advClick="0" advTm="10000"/>
  <p:timing>
    <p:tnLst>
      <p:par>
        <p:cTn id="1" dur="indefinite" restart="never" nodeType="tmRoot"/>
      </p:par>
    </p:tnLst>
  </p:timing>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TotalTime>
  <Words>2678</Words>
  <Application>Microsoft Office PowerPoint</Application>
  <PresentationFormat>Ekran Gösterisi (4:3)</PresentationFormat>
  <Paragraphs>896</Paragraphs>
  <Slides>87</Slides>
  <Notes>47</Notes>
  <HiddenSlides>0</HiddenSlides>
  <MMClips>3</MMClips>
  <ScaleCrop>false</ScaleCrop>
  <HeadingPairs>
    <vt:vector size="8" baseType="variant">
      <vt:variant>
        <vt:lpstr>Kullanılan Yazı Tipleri</vt:lpstr>
      </vt:variant>
      <vt:variant>
        <vt:i4>13</vt:i4>
      </vt:variant>
      <vt:variant>
        <vt:lpstr>Tema</vt:lpstr>
      </vt:variant>
      <vt:variant>
        <vt:i4>1</vt:i4>
      </vt:variant>
      <vt:variant>
        <vt:lpstr>Eklenmiş OLE Hizmet Programları</vt:lpstr>
      </vt:variant>
      <vt:variant>
        <vt:i4>2</vt:i4>
      </vt:variant>
      <vt:variant>
        <vt:lpstr>Slayt Başlıkları</vt:lpstr>
      </vt:variant>
      <vt:variant>
        <vt:i4>87</vt:i4>
      </vt:variant>
    </vt:vector>
  </HeadingPairs>
  <TitlesOfParts>
    <vt:vector size="103" baseType="lpstr">
      <vt:lpstr>Arial</vt:lpstr>
      <vt:lpstr>Arial Black</vt:lpstr>
      <vt:lpstr>Calibri</vt:lpstr>
      <vt:lpstr>Calibri Light</vt:lpstr>
      <vt:lpstr>Garamond</vt:lpstr>
      <vt:lpstr>Hiragino Kaku Gothic Pro</vt:lpstr>
      <vt:lpstr>Impact</vt:lpstr>
      <vt:lpstr>Tahoma</vt:lpstr>
      <vt:lpstr>Times New Roman</vt:lpstr>
      <vt:lpstr>Trebuchet MS</vt:lpstr>
      <vt:lpstr>Verdana</vt:lpstr>
      <vt:lpstr>Wingdings</vt:lpstr>
      <vt:lpstr>Wingdings 3</vt:lpstr>
      <vt:lpstr>Office Teması</vt:lpstr>
      <vt:lpstr>Belge</vt:lpstr>
      <vt:lpstr>Bit Eşlem Resmi</vt:lpstr>
      <vt:lpstr>PowerPoint Sunusu</vt:lpstr>
      <vt:lpstr>PowerPoint Sunusu</vt:lpstr>
      <vt:lpstr>Büyük Patlamalar</vt:lpstr>
      <vt:lpstr>PowerPoint Sunusu</vt:lpstr>
      <vt:lpstr>PowerPoint Sunusu</vt:lpstr>
      <vt:lpstr>PowerPoint Sunusu</vt:lpstr>
      <vt:lpstr>Körfez LPG Patlaması</vt:lpstr>
      <vt:lpstr>PowerPoint Sunusu</vt:lpstr>
      <vt:lpstr>PowerPoint Sunusu</vt:lpstr>
      <vt:lpstr>PowerPoint Sunusu</vt:lpstr>
      <vt:lpstr>PowerPoint Sunusu</vt:lpstr>
      <vt:lpstr>KOSTİK YANIĞI</vt:lpstr>
      <vt:lpstr>ASİT YANIĞI</vt:lpstr>
      <vt:lpstr>PowerPoint Sunusu</vt:lpstr>
      <vt:lpstr>ISI KAYNAKLARI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KKD NEDİR?</vt:lpstr>
      <vt:lpstr>KKD NEDİR?</vt:lpstr>
      <vt:lpstr>KKD NEDİR?</vt:lpstr>
      <vt:lpstr>KİŞİSEL KORUYUCU DONANIMLAR YÖNETMELİĞİ </vt:lpstr>
      <vt:lpstr>CE UYGUNLUK İŞARET</vt:lpstr>
      <vt:lpstr>KİŞİSEL KORUYUCU DONANIMLAR YÖNETMELİĞİ </vt:lpstr>
      <vt:lpstr>KİŞİSEL KORUYUCU DONANIMLAR YÖNETMELİĞİ </vt:lpstr>
      <vt:lpstr>KİŞİSEL KORUYUCU DONANIMLAR</vt:lpstr>
      <vt:lpstr>1-BAŞ KORUYUCULAR</vt:lpstr>
      <vt:lpstr>1-BAŞ KORUYUCULAR</vt:lpstr>
      <vt:lpstr>PowerPoint Sunusu</vt:lpstr>
      <vt:lpstr>PowerPoint Sunusu</vt:lpstr>
      <vt:lpstr>2-KULAK KORUYUCULAR</vt:lpstr>
      <vt:lpstr>3-GÖZ VE YÜZ KORUYUCULAR</vt:lpstr>
      <vt:lpstr>3-GÖZ VE YÜZ KORUYUCULAR</vt:lpstr>
      <vt:lpstr>3-GÖZ VE YÜZ KORUYUCULAR</vt:lpstr>
      <vt:lpstr>4-SOLUNUM KORUYUCULAR</vt:lpstr>
      <vt:lpstr>4-SOLUNUM KORUYUCULAR</vt:lpstr>
      <vt:lpstr>5-EL KORUYUCULAR</vt:lpstr>
      <vt:lpstr>5-EL KORUYUCULAR</vt:lpstr>
      <vt:lpstr>6-AYAK KORUYUCULAR</vt:lpstr>
      <vt:lpstr>6-AYAK KORUYUCULAR</vt:lpstr>
      <vt:lpstr>7-KİŞİSEL DÜŞME ÖNLEYİCİ EKİPMANLAR</vt:lpstr>
      <vt:lpstr>7.1-EMNİYET KEMERİ</vt:lpstr>
      <vt:lpstr>PowerPoint Sunusu</vt:lpstr>
      <vt:lpstr>7.2-KEMERİN KONTROLÜ </vt:lpstr>
      <vt:lpstr>7.2-KEMERİN KULLANIMI</vt:lpstr>
      <vt:lpstr>7.3-PARAŞÜT TİPİ EMNİYET KEMERİ</vt:lpstr>
      <vt:lpstr>Doğru Kemerin Seçimi</vt:lpstr>
      <vt:lpstr>Kemerin kontrolü</vt:lpstr>
      <vt:lpstr>7.4-ŞOK EMİCİ HALATLAR VE SABİTLEME KANCALARI</vt:lpstr>
      <vt:lpstr>7.5-KARABİNALAR</vt:lpstr>
      <vt:lpstr>7.6-EMNİYET HATTI</vt:lpstr>
      <vt:lpstr>7.7-DİKEY EMNİYET HATTI</vt:lpstr>
      <vt:lpstr>7.YATAY EMNİYET HATTI</vt:lpstr>
      <vt:lpstr>Düşme Sonrası Yapılacak İşlemler</vt:lpstr>
      <vt:lpstr>PowerPoint Sunusu</vt:lpstr>
      <vt:lpstr>PowerPoint Sunusu</vt:lpstr>
      <vt:lpstr>PowerPoint Sunusu</vt:lpstr>
      <vt:lpstr>PowerPoint Sunusu</vt:lpstr>
      <vt:lpstr>PowerPoint Sunusu</vt:lpstr>
      <vt:lpstr>PowerPoint Sunusu</vt:lpstr>
      <vt:lpstr>8-VÜCUD KORUYUCULAR</vt:lpstr>
      <vt:lpstr>8-VÜCUD KORUYUCULAR</vt:lpstr>
      <vt:lpstr>8-VÜCUD KORUYUCULAR</vt:lpstr>
    </vt:vector>
  </TitlesOfParts>
  <Company>Silentall Unattended Installer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Windows User</dc:creator>
  <cp:lastModifiedBy>Windows User</cp:lastModifiedBy>
  <cp:revision>2</cp:revision>
  <dcterms:created xsi:type="dcterms:W3CDTF">2020-12-19T10:21:41Z</dcterms:created>
  <dcterms:modified xsi:type="dcterms:W3CDTF">2020-12-19T11:20:11Z</dcterms:modified>
</cp:coreProperties>
</file>